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64" r:id="rId4"/>
    <p:sldId id="258" r:id="rId5"/>
    <p:sldId id="265" r:id="rId6"/>
    <p:sldId id="261" r:id="rId7"/>
    <p:sldId id="262" r:id="rId8"/>
    <p:sldId id="263" r:id="rId9"/>
    <p:sldId id="266" r:id="rId10"/>
    <p:sldId id="267" r:id="rId11"/>
    <p:sldId id="268" r:id="rId12"/>
    <p:sldId id="270" r:id="rId13"/>
    <p:sldId id="271" r:id="rId14"/>
    <p:sldId id="272" r:id="rId15"/>
    <p:sldId id="274" r:id="rId16"/>
    <p:sldId id="275" r:id="rId17"/>
    <p:sldId id="273" r:id="rId18"/>
    <p:sldId id="276" r:id="rId19"/>
    <p:sldId id="279" r:id="rId20"/>
    <p:sldId id="277"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F0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529"/>
  </p:normalViewPr>
  <p:slideViewPr>
    <p:cSldViewPr snapToGrid="0">
      <p:cViewPr varScale="1">
        <p:scale>
          <a:sx n="118" d="100"/>
          <a:sy n="118" d="100"/>
        </p:scale>
        <p:origin x="608" y="20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D22134-6051-7342-9FFC-593938CB4B84}" type="datetimeFigureOut">
              <a:rPr lang="en-US" smtClean="0"/>
              <a:t>7/29/24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2CA73B-A500-1F48-8F8D-B4E59A3CF311}" type="slidenum">
              <a:rPr lang="en-US" smtClean="0"/>
              <a:t>‹#›</a:t>
            </a:fld>
            <a:endParaRPr lang="en-US"/>
          </a:p>
        </p:txBody>
      </p:sp>
    </p:spTree>
    <p:extLst>
      <p:ext uri="{BB962C8B-B14F-4D97-AF65-F5344CB8AC3E}">
        <p14:creationId xmlns:p14="http://schemas.microsoft.com/office/powerpoint/2010/main" val="2872198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2CA73B-A500-1F48-8F8D-B4E59A3CF311}" type="slidenum">
              <a:rPr lang="en-US" smtClean="0"/>
              <a:t>1</a:t>
            </a:fld>
            <a:endParaRPr lang="en-US"/>
          </a:p>
        </p:txBody>
      </p:sp>
    </p:spTree>
    <p:extLst>
      <p:ext uri="{BB962C8B-B14F-4D97-AF65-F5344CB8AC3E}">
        <p14:creationId xmlns:p14="http://schemas.microsoft.com/office/powerpoint/2010/main" val="4121597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A32D3-C6CB-1895-325D-5E20E8797E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47740D-0896-17F1-DC5F-08EE5DFAAE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79FCA7-4390-55DA-FC2D-AAF5F12214B4}"/>
              </a:ext>
            </a:extLst>
          </p:cNvPr>
          <p:cNvSpPr>
            <a:spLocks noGrp="1"/>
          </p:cNvSpPr>
          <p:nvPr>
            <p:ph type="dt" sz="half" idx="10"/>
          </p:nvPr>
        </p:nvSpPr>
        <p:spPr/>
        <p:txBody>
          <a:bodyPr/>
          <a:lstStyle/>
          <a:p>
            <a:fld id="{DDE339A2-6508-A54B-AB74-97A61AE02DF5}" type="datetimeFigureOut">
              <a:rPr lang="en-US" smtClean="0"/>
              <a:t>7/29/24</a:t>
            </a:fld>
            <a:endParaRPr lang="en-US"/>
          </a:p>
        </p:txBody>
      </p:sp>
      <p:sp>
        <p:nvSpPr>
          <p:cNvPr id="5" name="Footer Placeholder 4">
            <a:extLst>
              <a:ext uri="{FF2B5EF4-FFF2-40B4-BE49-F238E27FC236}">
                <a16:creationId xmlns:a16="http://schemas.microsoft.com/office/drawing/2014/main" id="{430F7FF5-49DF-CD46-4250-81734DE1FE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D1EEF-86E6-8F84-7AA5-D4D03158B6EF}"/>
              </a:ext>
            </a:extLst>
          </p:cNvPr>
          <p:cNvSpPr>
            <a:spLocks noGrp="1"/>
          </p:cNvSpPr>
          <p:nvPr>
            <p:ph type="sldNum" sz="quarter" idx="12"/>
          </p:nvPr>
        </p:nvSpPr>
        <p:spPr/>
        <p:txBody>
          <a:bodyPr/>
          <a:lstStyle/>
          <a:p>
            <a:fld id="{95C67076-AEBA-9749-8709-6FA65C7C4F01}" type="slidenum">
              <a:rPr lang="en-US" smtClean="0"/>
              <a:t>‹#›</a:t>
            </a:fld>
            <a:endParaRPr lang="en-US"/>
          </a:p>
        </p:txBody>
      </p:sp>
    </p:spTree>
    <p:extLst>
      <p:ext uri="{BB962C8B-B14F-4D97-AF65-F5344CB8AC3E}">
        <p14:creationId xmlns:p14="http://schemas.microsoft.com/office/powerpoint/2010/main" val="2639520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12919-D974-A26A-87BC-5EBEB8363E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46E904-847E-EB95-AC88-1924AC1CAF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7DA8EA-A97E-24A3-5C28-7EF9F6D770C7}"/>
              </a:ext>
            </a:extLst>
          </p:cNvPr>
          <p:cNvSpPr>
            <a:spLocks noGrp="1"/>
          </p:cNvSpPr>
          <p:nvPr>
            <p:ph type="dt" sz="half" idx="10"/>
          </p:nvPr>
        </p:nvSpPr>
        <p:spPr/>
        <p:txBody>
          <a:bodyPr/>
          <a:lstStyle/>
          <a:p>
            <a:fld id="{DDE339A2-6508-A54B-AB74-97A61AE02DF5}" type="datetimeFigureOut">
              <a:rPr lang="en-US" smtClean="0"/>
              <a:t>7/29/24</a:t>
            </a:fld>
            <a:endParaRPr lang="en-US"/>
          </a:p>
        </p:txBody>
      </p:sp>
      <p:sp>
        <p:nvSpPr>
          <p:cNvPr id="5" name="Footer Placeholder 4">
            <a:extLst>
              <a:ext uri="{FF2B5EF4-FFF2-40B4-BE49-F238E27FC236}">
                <a16:creationId xmlns:a16="http://schemas.microsoft.com/office/drawing/2014/main" id="{4E113962-C5FF-3F94-E57D-86BCB75CFA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AFB5A4-E28B-C29D-F8B0-0EC11684B9AF}"/>
              </a:ext>
            </a:extLst>
          </p:cNvPr>
          <p:cNvSpPr>
            <a:spLocks noGrp="1"/>
          </p:cNvSpPr>
          <p:nvPr>
            <p:ph type="sldNum" sz="quarter" idx="12"/>
          </p:nvPr>
        </p:nvSpPr>
        <p:spPr/>
        <p:txBody>
          <a:bodyPr/>
          <a:lstStyle/>
          <a:p>
            <a:fld id="{95C67076-AEBA-9749-8709-6FA65C7C4F01}" type="slidenum">
              <a:rPr lang="en-US" smtClean="0"/>
              <a:t>‹#›</a:t>
            </a:fld>
            <a:endParaRPr lang="en-US"/>
          </a:p>
        </p:txBody>
      </p:sp>
    </p:spTree>
    <p:extLst>
      <p:ext uri="{BB962C8B-B14F-4D97-AF65-F5344CB8AC3E}">
        <p14:creationId xmlns:p14="http://schemas.microsoft.com/office/powerpoint/2010/main" val="2806146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799C81-9AE3-A3C6-B9EA-01E26C8A7D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596A25-CAAE-F15F-E3B5-D84839DC71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FFD340-B216-3C1B-A0BC-21418FB91B3B}"/>
              </a:ext>
            </a:extLst>
          </p:cNvPr>
          <p:cNvSpPr>
            <a:spLocks noGrp="1"/>
          </p:cNvSpPr>
          <p:nvPr>
            <p:ph type="dt" sz="half" idx="10"/>
          </p:nvPr>
        </p:nvSpPr>
        <p:spPr/>
        <p:txBody>
          <a:bodyPr/>
          <a:lstStyle/>
          <a:p>
            <a:fld id="{DDE339A2-6508-A54B-AB74-97A61AE02DF5}" type="datetimeFigureOut">
              <a:rPr lang="en-US" smtClean="0"/>
              <a:t>7/29/24</a:t>
            </a:fld>
            <a:endParaRPr lang="en-US"/>
          </a:p>
        </p:txBody>
      </p:sp>
      <p:sp>
        <p:nvSpPr>
          <p:cNvPr id="5" name="Footer Placeholder 4">
            <a:extLst>
              <a:ext uri="{FF2B5EF4-FFF2-40B4-BE49-F238E27FC236}">
                <a16:creationId xmlns:a16="http://schemas.microsoft.com/office/drawing/2014/main" id="{BA90C162-419F-1E8E-B075-8E8071032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789BD4-AE51-977D-6381-20467BD32EB4}"/>
              </a:ext>
            </a:extLst>
          </p:cNvPr>
          <p:cNvSpPr>
            <a:spLocks noGrp="1"/>
          </p:cNvSpPr>
          <p:nvPr>
            <p:ph type="sldNum" sz="quarter" idx="12"/>
          </p:nvPr>
        </p:nvSpPr>
        <p:spPr/>
        <p:txBody>
          <a:bodyPr/>
          <a:lstStyle/>
          <a:p>
            <a:fld id="{95C67076-AEBA-9749-8709-6FA65C7C4F01}" type="slidenum">
              <a:rPr lang="en-US" smtClean="0"/>
              <a:t>‹#›</a:t>
            </a:fld>
            <a:endParaRPr lang="en-US"/>
          </a:p>
        </p:txBody>
      </p:sp>
    </p:spTree>
    <p:extLst>
      <p:ext uri="{BB962C8B-B14F-4D97-AF65-F5344CB8AC3E}">
        <p14:creationId xmlns:p14="http://schemas.microsoft.com/office/powerpoint/2010/main" val="729504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EF82E-E23C-9183-F6E7-8E482FF9FE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1568CE-7FC1-8E56-3A61-4ED9F03F8B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EAA626-9DC6-F21F-3732-2E75B5A512E0}"/>
              </a:ext>
            </a:extLst>
          </p:cNvPr>
          <p:cNvSpPr>
            <a:spLocks noGrp="1"/>
          </p:cNvSpPr>
          <p:nvPr>
            <p:ph type="dt" sz="half" idx="10"/>
          </p:nvPr>
        </p:nvSpPr>
        <p:spPr/>
        <p:txBody>
          <a:bodyPr/>
          <a:lstStyle/>
          <a:p>
            <a:fld id="{DDE339A2-6508-A54B-AB74-97A61AE02DF5}" type="datetimeFigureOut">
              <a:rPr lang="en-US" smtClean="0"/>
              <a:t>7/29/24</a:t>
            </a:fld>
            <a:endParaRPr lang="en-US"/>
          </a:p>
        </p:txBody>
      </p:sp>
      <p:sp>
        <p:nvSpPr>
          <p:cNvPr id="5" name="Footer Placeholder 4">
            <a:extLst>
              <a:ext uri="{FF2B5EF4-FFF2-40B4-BE49-F238E27FC236}">
                <a16:creationId xmlns:a16="http://schemas.microsoft.com/office/drawing/2014/main" id="{4B583220-5ADD-4175-0777-C2BB7CD7C4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96E74D-677C-0E39-6AE4-9C2A723DA3BC}"/>
              </a:ext>
            </a:extLst>
          </p:cNvPr>
          <p:cNvSpPr>
            <a:spLocks noGrp="1"/>
          </p:cNvSpPr>
          <p:nvPr>
            <p:ph type="sldNum" sz="quarter" idx="12"/>
          </p:nvPr>
        </p:nvSpPr>
        <p:spPr/>
        <p:txBody>
          <a:bodyPr/>
          <a:lstStyle/>
          <a:p>
            <a:fld id="{95C67076-AEBA-9749-8709-6FA65C7C4F01}" type="slidenum">
              <a:rPr lang="en-US" smtClean="0"/>
              <a:t>‹#›</a:t>
            </a:fld>
            <a:endParaRPr lang="en-US"/>
          </a:p>
        </p:txBody>
      </p:sp>
    </p:spTree>
    <p:extLst>
      <p:ext uri="{BB962C8B-B14F-4D97-AF65-F5344CB8AC3E}">
        <p14:creationId xmlns:p14="http://schemas.microsoft.com/office/powerpoint/2010/main" val="1861217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24A9A-C024-1F94-0842-1A426F2624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F3978D-1E10-2D32-535C-93F5F8B982C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999410-77F1-156F-0DE0-6BB38503E4C6}"/>
              </a:ext>
            </a:extLst>
          </p:cNvPr>
          <p:cNvSpPr>
            <a:spLocks noGrp="1"/>
          </p:cNvSpPr>
          <p:nvPr>
            <p:ph type="dt" sz="half" idx="10"/>
          </p:nvPr>
        </p:nvSpPr>
        <p:spPr/>
        <p:txBody>
          <a:bodyPr/>
          <a:lstStyle/>
          <a:p>
            <a:fld id="{DDE339A2-6508-A54B-AB74-97A61AE02DF5}" type="datetimeFigureOut">
              <a:rPr lang="en-US" smtClean="0"/>
              <a:t>7/29/24</a:t>
            </a:fld>
            <a:endParaRPr lang="en-US"/>
          </a:p>
        </p:txBody>
      </p:sp>
      <p:sp>
        <p:nvSpPr>
          <p:cNvPr id="5" name="Footer Placeholder 4">
            <a:extLst>
              <a:ext uri="{FF2B5EF4-FFF2-40B4-BE49-F238E27FC236}">
                <a16:creationId xmlns:a16="http://schemas.microsoft.com/office/drawing/2014/main" id="{54ECB620-89C7-FB3C-2D91-D7775BEC11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34349-2B24-7E34-97C9-48D4B916DE70}"/>
              </a:ext>
            </a:extLst>
          </p:cNvPr>
          <p:cNvSpPr>
            <a:spLocks noGrp="1"/>
          </p:cNvSpPr>
          <p:nvPr>
            <p:ph type="sldNum" sz="quarter" idx="12"/>
          </p:nvPr>
        </p:nvSpPr>
        <p:spPr/>
        <p:txBody>
          <a:bodyPr/>
          <a:lstStyle/>
          <a:p>
            <a:fld id="{95C67076-AEBA-9749-8709-6FA65C7C4F01}" type="slidenum">
              <a:rPr lang="en-US" smtClean="0"/>
              <a:t>‹#›</a:t>
            </a:fld>
            <a:endParaRPr lang="en-US"/>
          </a:p>
        </p:txBody>
      </p:sp>
    </p:spTree>
    <p:extLst>
      <p:ext uri="{BB962C8B-B14F-4D97-AF65-F5344CB8AC3E}">
        <p14:creationId xmlns:p14="http://schemas.microsoft.com/office/powerpoint/2010/main" val="624428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B6F78-469B-1ABF-E0B8-AD936F1344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E2C7D6-665C-D68C-497E-0774333504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BC72F6-AAE4-2648-F9F8-6ADAD5F3D9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3C7378-1FD2-B518-CF7E-F41B08879D3E}"/>
              </a:ext>
            </a:extLst>
          </p:cNvPr>
          <p:cNvSpPr>
            <a:spLocks noGrp="1"/>
          </p:cNvSpPr>
          <p:nvPr>
            <p:ph type="dt" sz="half" idx="10"/>
          </p:nvPr>
        </p:nvSpPr>
        <p:spPr/>
        <p:txBody>
          <a:bodyPr/>
          <a:lstStyle/>
          <a:p>
            <a:fld id="{DDE339A2-6508-A54B-AB74-97A61AE02DF5}" type="datetimeFigureOut">
              <a:rPr lang="en-US" smtClean="0"/>
              <a:t>7/29/24</a:t>
            </a:fld>
            <a:endParaRPr lang="en-US"/>
          </a:p>
        </p:txBody>
      </p:sp>
      <p:sp>
        <p:nvSpPr>
          <p:cNvPr id="6" name="Footer Placeholder 5">
            <a:extLst>
              <a:ext uri="{FF2B5EF4-FFF2-40B4-BE49-F238E27FC236}">
                <a16:creationId xmlns:a16="http://schemas.microsoft.com/office/drawing/2014/main" id="{9213EC10-D16C-D8BA-41FB-29C2A17F0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ED696-A6FA-7719-14C5-BA0DBD06EBC3}"/>
              </a:ext>
            </a:extLst>
          </p:cNvPr>
          <p:cNvSpPr>
            <a:spLocks noGrp="1"/>
          </p:cNvSpPr>
          <p:nvPr>
            <p:ph type="sldNum" sz="quarter" idx="12"/>
          </p:nvPr>
        </p:nvSpPr>
        <p:spPr/>
        <p:txBody>
          <a:bodyPr/>
          <a:lstStyle/>
          <a:p>
            <a:fld id="{95C67076-AEBA-9749-8709-6FA65C7C4F01}" type="slidenum">
              <a:rPr lang="en-US" smtClean="0"/>
              <a:t>‹#›</a:t>
            </a:fld>
            <a:endParaRPr lang="en-US"/>
          </a:p>
        </p:txBody>
      </p:sp>
    </p:spTree>
    <p:extLst>
      <p:ext uri="{BB962C8B-B14F-4D97-AF65-F5344CB8AC3E}">
        <p14:creationId xmlns:p14="http://schemas.microsoft.com/office/powerpoint/2010/main" val="1501350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C2B39-9D3F-2E91-9E98-BF5B6C85A7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3F7297-F7AD-5E2A-236E-E73AC49811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587C30-0DC9-B29D-D2DB-606433AF8F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875F56-1291-E642-66CB-3F5542D24A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46112C-C87E-FFB4-2863-A9614D0B53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F7CA68-AC5D-9390-0662-ED9445E97487}"/>
              </a:ext>
            </a:extLst>
          </p:cNvPr>
          <p:cNvSpPr>
            <a:spLocks noGrp="1"/>
          </p:cNvSpPr>
          <p:nvPr>
            <p:ph type="dt" sz="half" idx="10"/>
          </p:nvPr>
        </p:nvSpPr>
        <p:spPr/>
        <p:txBody>
          <a:bodyPr/>
          <a:lstStyle/>
          <a:p>
            <a:fld id="{DDE339A2-6508-A54B-AB74-97A61AE02DF5}" type="datetimeFigureOut">
              <a:rPr lang="en-US" smtClean="0"/>
              <a:t>7/29/24</a:t>
            </a:fld>
            <a:endParaRPr lang="en-US"/>
          </a:p>
        </p:txBody>
      </p:sp>
      <p:sp>
        <p:nvSpPr>
          <p:cNvPr id="8" name="Footer Placeholder 7">
            <a:extLst>
              <a:ext uri="{FF2B5EF4-FFF2-40B4-BE49-F238E27FC236}">
                <a16:creationId xmlns:a16="http://schemas.microsoft.com/office/drawing/2014/main" id="{66FAFAAB-7B3F-453D-547D-8785A9C923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C822DF-D7C7-3C76-9E2D-E8E1CA6ADE14}"/>
              </a:ext>
            </a:extLst>
          </p:cNvPr>
          <p:cNvSpPr>
            <a:spLocks noGrp="1"/>
          </p:cNvSpPr>
          <p:nvPr>
            <p:ph type="sldNum" sz="quarter" idx="12"/>
          </p:nvPr>
        </p:nvSpPr>
        <p:spPr/>
        <p:txBody>
          <a:bodyPr/>
          <a:lstStyle/>
          <a:p>
            <a:fld id="{95C67076-AEBA-9749-8709-6FA65C7C4F01}" type="slidenum">
              <a:rPr lang="en-US" smtClean="0"/>
              <a:t>‹#›</a:t>
            </a:fld>
            <a:endParaRPr lang="en-US"/>
          </a:p>
        </p:txBody>
      </p:sp>
    </p:spTree>
    <p:extLst>
      <p:ext uri="{BB962C8B-B14F-4D97-AF65-F5344CB8AC3E}">
        <p14:creationId xmlns:p14="http://schemas.microsoft.com/office/powerpoint/2010/main" val="1778622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EFC76-A642-8AF7-E885-A8E9FE0259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A905A2-9AA3-382E-0721-5B713D38056A}"/>
              </a:ext>
            </a:extLst>
          </p:cNvPr>
          <p:cNvSpPr>
            <a:spLocks noGrp="1"/>
          </p:cNvSpPr>
          <p:nvPr>
            <p:ph type="dt" sz="half" idx="10"/>
          </p:nvPr>
        </p:nvSpPr>
        <p:spPr/>
        <p:txBody>
          <a:bodyPr/>
          <a:lstStyle/>
          <a:p>
            <a:fld id="{DDE339A2-6508-A54B-AB74-97A61AE02DF5}" type="datetimeFigureOut">
              <a:rPr lang="en-US" smtClean="0"/>
              <a:t>7/29/24</a:t>
            </a:fld>
            <a:endParaRPr lang="en-US"/>
          </a:p>
        </p:txBody>
      </p:sp>
      <p:sp>
        <p:nvSpPr>
          <p:cNvPr id="4" name="Footer Placeholder 3">
            <a:extLst>
              <a:ext uri="{FF2B5EF4-FFF2-40B4-BE49-F238E27FC236}">
                <a16:creationId xmlns:a16="http://schemas.microsoft.com/office/drawing/2014/main" id="{6B2C5F2A-AB85-C59D-3C97-C86F335C18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893226-20C4-788C-57D4-5E87850459F5}"/>
              </a:ext>
            </a:extLst>
          </p:cNvPr>
          <p:cNvSpPr>
            <a:spLocks noGrp="1"/>
          </p:cNvSpPr>
          <p:nvPr>
            <p:ph type="sldNum" sz="quarter" idx="12"/>
          </p:nvPr>
        </p:nvSpPr>
        <p:spPr/>
        <p:txBody>
          <a:bodyPr/>
          <a:lstStyle/>
          <a:p>
            <a:fld id="{95C67076-AEBA-9749-8709-6FA65C7C4F01}" type="slidenum">
              <a:rPr lang="en-US" smtClean="0"/>
              <a:t>‹#›</a:t>
            </a:fld>
            <a:endParaRPr lang="en-US"/>
          </a:p>
        </p:txBody>
      </p:sp>
    </p:spTree>
    <p:extLst>
      <p:ext uri="{BB962C8B-B14F-4D97-AF65-F5344CB8AC3E}">
        <p14:creationId xmlns:p14="http://schemas.microsoft.com/office/powerpoint/2010/main" val="224156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9BEFE-4AA1-0851-5623-2FBFBC802C75}"/>
              </a:ext>
            </a:extLst>
          </p:cNvPr>
          <p:cNvSpPr>
            <a:spLocks noGrp="1"/>
          </p:cNvSpPr>
          <p:nvPr>
            <p:ph type="dt" sz="half" idx="10"/>
          </p:nvPr>
        </p:nvSpPr>
        <p:spPr/>
        <p:txBody>
          <a:bodyPr/>
          <a:lstStyle/>
          <a:p>
            <a:fld id="{DDE339A2-6508-A54B-AB74-97A61AE02DF5}" type="datetimeFigureOut">
              <a:rPr lang="en-US" smtClean="0"/>
              <a:t>7/29/24</a:t>
            </a:fld>
            <a:endParaRPr lang="en-US"/>
          </a:p>
        </p:txBody>
      </p:sp>
      <p:sp>
        <p:nvSpPr>
          <p:cNvPr id="3" name="Footer Placeholder 2">
            <a:extLst>
              <a:ext uri="{FF2B5EF4-FFF2-40B4-BE49-F238E27FC236}">
                <a16:creationId xmlns:a16="http://schemas.microsoft.com/office/drawing/2014/main" id="{4293A638-EA47-F889-C8D9-C9E03CC2E5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D269A5-4DD1-F329-986B-64A2FC89F415}"/>
              </a:ext>
            </a:extLst>
          </p:cNvPr>
          <p:cNvSpPr>
            <a:spLocks noGrp="1"/>
          </p:cNvSpPr>
          <p:nvPr>
            <p:ph type="sldNum" sz="quarter" idx="12"/>
          </p:nvPr>
        </p:nvSpPr>
        <p:spPr/>
        <p:txBody>
          <a:bodyPr/>
          <a:lstStyle/>
          <a:p>
            <a:fld id="{95C67076-AEBA-9749-8709-6FA65C7C4F01}" type="slidenum">
              <a:rPr lang="en-US" smtClean="0"/>
              <a:t>‹#›</a:t>
            </a:fld>
            <a:endParaRPr lang="en-US"/>
          </a:p>
        </p:txBody>
      </p:sp>
    </p:spTree>
    <p:extLst>
      <p:ext uri="{BB962C8B-B14F-4D97-AF65-F5344CB8AC3E}">
        <p14:creationId xmlns:p14="http://schemas.microsoft.com/office/powerpoint/2010/main" val="755872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9076-AC55-17AC-48D3-E42B92AB3C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53912E-3D21-F001-CC99-826B8CEA07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375B64-BD9D-D5AA-B3BE-0340D7E98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A7CF5-F382-000C-2027-970C19EFE097}"/>
              </a:ext>
            </a:extLst>
          </p:cNvPr>
          <p:cNvSpPr>
            <a:spLocks noGrp="1"/>
          </p:cNvSpPr>
          <p:nvPr>
            <p:ph type="dt" sz="half" idx="10"/>
          </p:nvPr>
        </p:nvSpPr>
        <p:spPr/>
        <p:txBody>
          <a:bodyPr/>
          <a:lstStyle/>
          <a:p>
            <a:fld id="{DDE339A2-6508-A54B-AB74-97A61AE02DF5}" type="datetimeFigureOut">
              <a:rPr lang="en-US" smtClean="0"/>
              <a:t>7/29/24</a:t>
            </a:fld>
            <a:endParaRPr lang="en-US"/>
          </a:p>
        </p:txBody>
      </p:sp>
      <p:sp>
        <p:nvSpPr>
          <p:cNvPr id="6" name="Footer Placeholder 5">
            <a:extLst>
              <a:ext uri="{FF2B5EF4-FFF2-40B4-BE49-F238E27FC236}">
                <a16:creationId xmlns:a16="http://schemas.microsoft.com/office/drawing/2014/main" id="{E5C89E64-B3BF-8583-6243-2CA2F0B17E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3014AF-C5FC-F71A-C009-05AB7ED0D793}"/>
              </a:ext>
            </a:extLst>
          </p:cNvPr>
          <p:cNvSpPr>
            <a:spLocks noGrp="1"/>
          </p:cNvSpPr>
          <p:nvPr>
            <p:ph type="sldNum" sz="quarter" idx="12"/>
          </p:nvPr>
        </p:nvSpPr>
        <p:spPr/>
        <p:txBody>
          <a:bodyPr/>
          <a:lstStyle/>
          <a:p>
            <a:fld id="{95C67076-AEBA-9749-8709-6FA65C7C4F01}" type="slidenum">
              <a:rPr lang="en-US" smtClean="0"/>
              <a:t>‹#›</a:t>
            </a:fld>
            <a:endParaRPr lang="en-US"/>
          </a:p>
        </p:txBody>
      </p:sp>
    </p:spTree>
    <p:extLst>
      <p:ext uri="{BB962C8B-B14F-4D97-AF65-F5344CB8AC3E}">
        <p14:creationId xmlns:p14="http://schemas.microsoft.com/office/powerpoint/2010/main" val="820620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C143-12A2-53EC-4FAD-C859307416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3DA31A-1476-3FA0-E6FC-1F2DE29894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28A2AF-C6F6-BB50-38DE-4EF1BA4C3E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75C2C5-6F59-37DF-4CA2-FD5F14C7F485}"/>
              </a:ext>
            </a:extLst>
          </p:cNvPr>
          <p:cNvSpPr>
            <a:spLocks noGrp="1"/>
          </p:cNvSpPr>
          <p:nvPr>
            <p:ph type="dt" sz="half" idx="10"/>
          </p:nvPr>
        </p:nvSpPr>
        <p:spPr/>
        <p:txBody>
          <a:bodyPr/>
          <a:lstStyle/>
          <a:p>
            <a:fld id="{DDE339A2-6508-A54B-AB74-97A61AE02DF5}" type="datetimeFigureOut">
              <a:rPr lang="en-US" smtClean="0"/>
              <a:t>7/29/24</a:t>
            </a:fld>
            <a:endParaRPr lang="en-US"/>
          </a:p>
        </p:txBody>
      </p:sp>
      <p:sp>
        <p:nvSpPr>
          <p:cNvPr id="6" name="Footer Placeholder 5">
            <a:extLst>
              <a:ext uri="{FF2B5EF4-FFF2-40B4-BE49-F238E27FC236}">
                <a16:creationId xmlns:a16="http://schemas.microsoft.com/office/drawing/2014/main" id="{609BB345-7160-3060-0C30-CDA6249415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C947EB-4D10-C820-FD15-4B2E78C902FC}"/>
              </a:ext>
            </a:extLst>
          </p:cNvPr>
          <p:cNvSpPr>
            <a:spLocks noGrp="1"/>
          </p:cNvSpPr>
          <p:nvPr>
            <p:ph type="sldNum" sz="quarter" idx="12"/>
          </p:nvPr>
        </p:nvSpPr>
        <p:spPr/>
        <p:txBody>
          <a:bodyPr/>
          <a:lstStyle/>
          <a:p>
            <a:fld id="{95C67076-AEBA-9749-8709-6FA65C7C4F01}" type="slidenum">
              <a:rPr lang="en-US" smtClean="0"/>
              <a:t>‹#›</a:t>
            </a:fld>
            <a:endParaRPr lang="en-US"/>
          </a:p>
        </p:txBody>
      </p:sp>
    </p:spTree>
    <p:extLst>
      <p:ext uri="{BB962C8B-B14F-4D97-AF65-F5344CB8AC3E}">
        <p14:creationId xmlns:p14="http://schemas.microsoft.com/office/powerpoint/2010/main" val="629756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CC7EDE-23FC-8B53-D738-9226236A4A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B6277E-0BCA-179D-533E-60372A67E1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F79A5F-CFFB-DB35-CACF-CD79FFED7A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DE339A2-6508-A54B-AB74-97A61AE02DF5}" type="datetimeFigureOut">
              <a:rPr lang="en-US" smtClean="0"/>
              <a:t>7/29/24</a:t>
            </a:fld>
            <a:endParaRPr lang="en-US"/>
          </a:p>
        </p:txBody>
      </p:sp>
      <p:sp>
        <p:nvSpPr>
          <p:cNvPr id="5" name="Footer Placeholder 4">
            <a:extLst>
              <a:ext uri="{FF2B5EF4-FFF2-40B4-BE49-F238E27FC236}">
                <a16:creationId xmlns:a16="http://schemas.microsoft.com/office/drawing/2014/main" id="{88621777-D209-1DD8-7960-C0A8E09BC6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F8E3081-0927-0BAF-EFCB-2422FF4FFD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5C67076-AEBA-9749-8709-6FA65C7C4F01}" type="slidenum">
              <a:rPr lang="en-US" smtClean="0"/>
              <a:t>‹#›</a:t>
            </a:fld>
            <a:endParaRPr lang="en-US"/>
          </a:p>
        </p:txBody>
      </p:sp>
    </p:spTree>
    <p:extLst>
      <p:ext uri="{BB962C8B-B14F-4D97-AF65-F5344CB8AC3E}">
        <p14:creationId xmlns:p14="http://schemas.microsoft.com/office/powerpoint/2010/main" val="4112440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46" b="7746"/>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095812-3B4D-4654-C669-2C7E016EEC37}"/>
              </a:ext>
            </a:extLst>
          </p:cNvPr>
          <p:cNvSpPr txBox="1"/>
          <p:nvPr/>
        </p:nvSpPr>
        <p:spPr>
          <a:xfrm>
            <a:off x="4077149" y="3786693"/>
            <a:ext cx="8240358" cy="2554545"/>
          </a:xfrm>
          <a:prstGeom prst="rect">
            <a:avLst/>
          </a:prstGeom>
          <a:noFill/>
        </p:spPr>
        <p:txBody>
          <a:bodyPr wrap="square" rtlCol="0">
            <a:spAutoFit/>
          </a:bodyPr>
          <a:lstStyle/>
          <a:p>
            <a:pPr algn="ctr"/>
            <a:r>
              <a:rPr lang="en-US" sz="8000" b="1" dirty="0">
                <a:solidFill>
                  <a:schemeClr val="bg1"/>
                </a:solidFill>
                <a:latin typeface="Times New Roman" panose="02020603050405020304" pitchFamily="18" charset="0"/>
                <a:cs typeface="Times New Roman" panose="02020603050405020304" pitchFamily="18" charset="0"/>
              </a:rPr>
              <a:t>New York City </a:t>
            </a:r>
          </a:p>
          <a:p>
            <a:pPr algn="ctr"/>
            <a:r>
              <a:rPr lang="en-US" sz="8000" b="1" dirty="0">
                <a:solidFill>
                  <a:schemeClr val="bg1"/>
                </a:solidFill>
                <a:latin typeface="Times New Roman" panose="02020603050405020304" pitchFamily="18" charset="0"/>
                <a:cs typeface="Times New Roman" panose="02020603050405020304" pitchFamily="18" charset="0"/>
              </a:rPr>
              <a:t>311 Service Line</a:t>
            </a:r>
          </a:p>
        </p:txBody>
      </p:sp>
      <p:sp>
        <p:nvSpPr>
          <p:cNvPr id="11" name="Rectangle 10">
            <a:extLst>
              <a:ext uri="{FF2B5EF4-FFF2-40B4-BE49-F238E27FC236}">
                <a16:creationId xmlns:a16="http://schemas.microsoft.com/office/drawing/2014/main" id="{A38DFE43-9C39-172A-0314-DE2520D4E3E8}"/>
              </a:ext>
            </a:extLst>
          </p:cNvPr>
          <p:cNvSpPr/>
          <p:nvPr/>
        </p:nvSpPr>
        <p:spPr>
          <a:xfrm>
            <a:off x="12317507" y="-16681"/>
            <a:ext cx="608041" cy="6858000"/>
          </a:xfrm>
          <a:prstGeom prst="rect">
            <a:avLst/>
          </a:prstGeom>
          <a:solidFill>
            <a:schemeClr val="tx1">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4DA2FD2-A8C1-288F-EC57-C322B452ED0B}"/>
              </a:ext>
            </a:extLst>
          </p:cNvPr>
          <p:cNvSpPr txBox="1"/>
          <p:nvPr/>
        </p:nvSpPr>
        <p:spPr>
          <a:xfrm>
            <a:off x="13051054" y="1214998"/>
            <a:ext cx="4492487" cy="4093428"/>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What is  the 311 Service Line?</a:t>
            </a:r>
          </a:p>
          <a:p>
            <a:endParaRPr lang="en-US" dirty="0">
              <a:latin typeface="Times New Roman" panose="02020603050405020304" pitchFamily="18" charset="0"/>
              <a:cs typeface="Times New Roman" panose="02020603050405020304" pitchFamily="18" charset="0"/>
            </a:endParaRPr>
          </a:p>
          <a:p>
            <a:r>
              <a:rPr lang="en-US" b="0" i="0" dirty="0">
                <a:solidFill>
                  <a:srgbClr val="001D35"/>
                </a:solidFill>
                <a:effectLst/>
                <a:latin typeface="Times New Roman" panose="02020603050405020304" pitchFamily="18" charset="0"/>
                <a:cs typeface="Times New Roman" panose="02020603050405020304" pitchFamily="18" charset="0"/>
              </a:rPr>
              <a:t>311 is a non-emergency phone number that connects callers to local government services and information. It's available in many cities in the United States and Canada, as well as some cities in other countries. The Federal Communications Commission (FCC) reserved the number in 1997</a:t>
            </a:r>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16358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599738" y="1"/>
            <a:ext cx="11094287"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1802296" y="291547"/>
            <a:ext cx="10766221" cy="1538883"/>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Incidents Volume Per Borough</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7" name="Picture 6" descr="A pie chart with text and numbers&#10;&#10;Description automatically generated">
            <a:extLst>
              <a:ext uri="{FF2B5EF4-FFF2-40B4-BE49-F238E27FC236}">
                <a16:creationId xmlns:a16="http://schemas.microsoft.com/office/drawing/2014/main" id="{F754AF74-2839-33B6-947E-2D3A7B0B65AB}"/>
              </a:ext>
            </a:extLst>
          </p:cNvPr>
          <p:cNvPicPr>
            <a:picLocks noChangeAspect="1"/>
          </p:cNvPicPr>
          <p:nvPr/>
        </p:nvPicPr>
        <p:blipFill>
          <a:blip r:embed="rId3"/>
          <a:stretch>
            <a:fillRect/>
          </a:stretch>
        </p:blipFill>
        <p:spPr>
          <a:xfrm>
            <a:off x="3716209" y="1560915"/>
            <a:ext cx="7345953" cy="4853770"/>
          </a:xfrm>
          <a:prstGeom prst="rect">
            <a:avLst/>
          </a:prstGeom>
        </p:spPr>
      </p:pic>
    </p:spTree>
    <p:extLst>
      <p:ext uri="{BB962C8B-B14F-4D97-AF65-F5344CB8AC3E}">
        <p14:creationId xmlns:p14="http://schemas.microsoft.com/office/powerpoint/2010/main" val="3812713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82476" y="1"/>
            <a:ext cx="12511549"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1243302" y="150025"/>
            <a:ext cx="10766221" cy="1261884"/>
          </a:xfrm>
          <a:prstGeom prst="rect">
            <a:avLst/>
          </a:prstGeom>
          <a:noFill/>
        </p:spPr>
        <p:txBody>
          <a:bodyPr wrap="square" rtlCol="0">
            <a:spAutoFit/>
          </a:bodyPr>
          <a:lstStyle/>
          <a:p>
            <a:pPr algn="ctr"/>
            <a:r>
              <a:rPr lang="en-US" sz="4000" b="0" i="0" dirty="0">
                <a:solidFill>
                  <a:srgbClr val="D1D2D3"/>
                </a:solidFill>
                <a:effectLst/>
                <a:latin typeface="Times New Roman" panose="02020603050405020304" pitchFamily="18" charset="0"/>
                <a:cs typeface="Times New Roman" panose="02020603050405020304" pitchFamily="18" charset="0"/>
              </a:rPr>
              <a:t>Top 5 Calls Per Borough</a:t>
            </a:r>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6" name="Picture 5" descr="A graph of a number of different types of type of loss&#10;&#10;Description automatically generated with medium confidence">
            <a:extLst>
              <a:ext uri="{FF2B5EF4-FFF2-40B4-BE49-F238E27FC236}">
                <a16:creationId xmlns:a16="http://schemas.microsoft.com/office/drawing/2014/main" id="{97E463AF-E437-490E-9560-1C3FF58F4C00}"/>
              </a:ext>
            </a:extLst>
          </p:cNvPr>
          <p:cNvPicPr>
            <a:picLocks noChangeAspect="1"/>
          </p:cNvPicPr>
          <p:nvPr/>
        </p:nvPicPr>
        <p:blipFill>
          <a:blip r:embed="rId3"/>
          <a:stretch>
            <a:fillRect/>
          </a:stretch>
        </p:blipFill>
        <p:spPr>
          <a:xfrm>
            <a:off x="182476" y="1041400"/>
            <a:ext cx="6192923" cy="5035633"/>
          </a:xfrm>
          <a:prstGeom prst="rect">
            <a:avLst/>
          </a:prstGeom>
        </p:spPr>
      </p:pic>
      <p:pic>
        <p:nvPicPr>
          <p:cNvPr id="9" name="Picture 8" descr="A graph of a number of different types of car accident&#10;&#10;Description automatically generated with medium confidence">
            <a:extLst>
              <a:ext uri="{FF2B5EF4-FFF2-40B4-BE49-F238E27FC236}">
                <a16:creationId xmlns:a16="http://schemas.microsoft.com/office/drawing/2014/main" id="{16AE72D8-CF6B-20FE-E105-A7EE520E559F}"/>
              </a:ext>
            </a:extLst>
          </p:cNvPr>
          <p:cNvPicPr>
            <a:picLocks noChangeAspect="1"/>
          </p:cNvPicPr>
          <p:nvPr/>
        </p:nvPicPr>
        <p:blipFill>
          <a:blip r:embed="rId4"/>
          <a:stretch>
            <a:fillRect/>
          </a:stretch>
        </p:blipFill>
        <p:spPr>
          <a:xfrm>
            <a:off x="6096001" y="1041400"/>
            <a:ext cx="6780500" cy="5035633"/>
          </a:xfrm>
          <a:prstGeom prst="rect">
            <a:avLst/>
          </a:prstGeom>
        </p:spPr>
      </p:pic>
    </p:spTree>
    <p:extLst>
      <p:ext uri="{BB962C8B-B14F-4D97-AF65-F5344CB8AC3E}">
        <p14:creationId xmlns:p14="http://schemas.microsoft.com/office/powerpoint/2010/main" val="886843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82476" y="1"/>
            <a:ext cx="12511549"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1243302" y="150025"/>
            <a:ext cx="10766221" cy="1261884"/>
          </a:xfrm>
          <a:prstGeom prst="rect">
            <a:avLst/>
          </a:prstGeom>
          <a:noFill/>
        </p:spPr>
        <p:txBody>
          <a:bodyPr wrap="square" rtlCol="0">
            <a:spAutoFit/>
          </a:bodyPr>
          <a:lstStyle/>
          <a:p>
            <a:pPr algn="ctr"/>
            <a:r>
              <a:rPr lang="en-US" sz="4000" b="0" i="0" dirty="0">
                <a:solidFill>
                  <a:srgbClr val="D1D2D3"/>
                </a:solidFill>
                <a:effectLst/>
                <a:latin typeface="Times New Roman" panose="02020603050405020304" pitchFamily="18" charset="0"/>
                <a:cs typeface="Times New Roman" panose="02020603050405020304" pitchFamily="18" charset="0"/>
              </a:rPr>
              <a:t>Top 5 Calls Per Borough</a:t>
            </a:r>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7" name="Picture 6" descr="A graph of different types of type of type of accident&#10;&#10;Description automatically generated">
            <a:extLst>
              <a:ext uri="{FF2B5EF4-FFF2-40B4-BE49-F238E27FC236}">
                <a16:creationId xmlns:a16="http://schemas.microsoft.com/office/drawing/2014/main" id="{943E0674-7A72-150E-CEAB-95A4FECF52F1}"/>
              </a:ext>
            </a:extLst>
          </p:cNvPr>
          <p:cNvPicPr>
            <a:picLocks noChangeAspect="1"/>
          </p:cNvPicPr>
          <p:nvPr/>
        </p:nvPicPr>
        <p:blipFill>
          <a:blip r:embed="rId3"/>
          <a:stretch>
            <a:fillRect/>
          </a:stretch>
        </p:blipFill>
        <p:spPr>
          <a:xfrm>
            <a:off x="182475" y="927654"/>
            <a:ext cx="5913525" cy="5156712"/>
          </a:xfrm>
          <a:prstGeom prst="rect">
            <a:avLst/>
          </a:prstGeom>
        </p:spPr>
      </p:pic>
      <p:pic>
        <p:nvPicPr>
          <p:cNvPr id="10" name="Picture 9" descr="A graph of different types of type of car&#10;&#10;Description automatically generated">
            <a:extLst>
              <a:ext uri="{FF2B5EF4-FFF2-40B4-BE49-F238E27FC236}">
                <a16:creationId xmlns:a16="http://schemas.microsoft.com/office/drawing/2014/main" id="{FA77DA4C-2BD1-9668-39F4-D9835CFB1BF8}"/>
              </a:ext>
            </a:extLst>
          </p:cNvPr>
          <p:cNvPicPr>
            <a:picLocks noChangeAspect="1"/>
          </p:cNvPicPr>
          <p:nvPr/>
        </p:nvPicPr>
        <p:blipFill>
          <a:blip r:embed="rId4"/>
          <a:stretch>
            <a:fillRect/>
          </a:stretch>
        </p:blipFill>
        <p:spPr>
          <a:xfrm>
            <a:off x="6096000" y="927654"/>
            <a:ext cx="6598024" cy="5156712"/>
          </a:xfrm>
          <a:prstGeom prst="rect">
            <a:avLst/>
          </a:prstGeom>
        </p:spPr>
      </p:pic>
    </p:spTree>
    <p:extLst>
      <p:ext uri="{BB962C8B-B14F-4D97-AF65-F5344CB8AC3E}">
        <p14:creationId xmlns:p14="http://schemas.microsoft.com/office/powerpoint/2010/main" val="2624162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0"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927804" y="1"/>
            <a:ext cx="10766221"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1243302" y="150025"/>
            <a:ext cx="10766221" cy="1261884"/>
          </a:xfrm>
          <a:prstGeom prst="rect">
            <a:avLst/>
          </a:prstGeom>
          <a:noFill/>
        </p:spPr>
        <p:txBody>
          <a:bodyPr wrap="square" rtlCol="0">
            <a:spAutoFit/>
          </a:bodyPr>
          <a:lstStyle/>
          <a:p>
            <a:pPr algn="ctr"/>
            <a:r>
              <a:rPr lang="en-US" sz="4000" b="0" i="0" dirty="0">
                <a:solidFill>
                  <a:srgbClr val="D1D2D3"/>
                </a:solidFill>
                <a:effectLst/>
                <a:latin typeface="Times New Roman" panose="02020603050405020304" pitchFamily="18" charset="0"/>
                <a:cs typeface="Times New Roman" panose="02020603050405020304" pitchFamily="18" charset="0"/>
              </a:rPr>
              <a:t>Top 5 Calls Per Borough</a:t>
            </a:r>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6" name="Picture 5" descr="A graph of a number of different types of parking&#10;&#10;Description automatically generated">
            <a:extLst>
              <a:ext uri="{FF2B5EF4-FFF2-40B4-BE49-F238E27FC236}">
                <a16:creationId xmlns:a16="http://schemas.microsoft.com/office/drawing/2014/main" id="{DCD4ADC3-8AD0-A244-4C3B-A433A95C2499}"/>
              </a:ext>
            </a:extLst>
          </p:cNvPr>
          <p:cNvPicPr>
            <a:picLocks noChangeAspect="1"/>
          </p:cNvPicPr>
          <p:nvPr/>
        </p:nvPicPr>
        <p:blipFill>
          <a:blip r:embed="rId3"/>
          <a:stretch>
            <a:fillRect/>
          </a:stretch>
        </p:blipFill>
        <p:spPr>
          <a:xfrm>
            <a:off x="3111500" y="927653"/>
            <a:ext cx="7620000" cy="4815026"/>
          </a:xfrm>
          <a:prstGeom prst="rect">
            <a:avLst/>
          </a:prstGeom>
        </p:spPr>
      </p:pic>
    </p:spTree>
    <p:extLst>
      <p:ext uri="{BB962C8B-B14F-4D97-AF65-F5344CB8AC3E}">
        <p14:creationId xmlns:p14="http://schemas.microsoft.com/office/powerpoint/2010/main" val="1573306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0"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927804" y="1"/>
            <a:ext cx="10766221"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1460500" y="130436"/>
            <a:ext cx="10766221" cy="984885"/>
          </a:xfrm>
          <a:prstGeom prst="rect">
            <a:avLst/>
          </a:prstGeom>
          <a:noFill/>
        </p:spPr>
        <p:txBody>
          <a:bodyPr wrap="square" rtlCol="0">
            <a:spAutoFit/>
          </a:bodyPr>
          <a:lstStyle/>
          <a:p>
            <a:pPr algn="ctr"/>
            <a:r>
              <a:rPr lang="en-US" sz="4000" dirty="0">
                <a:solidFill>
                  <a:srgbClr val="D1D2D3"/>
                </a:solidFill>
                <a:latin typeface="Times New Roman" panose="02020603050405020304" pitchFamily="18" charset="0"/>
                <a:cs typeface="Times New Roman" panose="02020603050405020304" pitchFamily="18" charset="0"/>
              </a:rPr>
              <a:t>NYC 311 Agencies</a:t>
            </a:r>
          </a:p>
          <a:p>
            <a:endParaRPr lang="en-US" dirty="0"/>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7" name="Picture 6" descr="A graph of a number of complaints&#10;&#10;Description automatically generated">
            <a:extLst>
              <a:ext uri="{FF2B5EF4-FFF2-40B4-BE49-F238E27FC236}">
                <a16:creationId xmlns:a16="http://schemas.microsoft.com/office/drawing/2014/main" id="{FDD7273B-B243-684A-3337-F2F76FE9E7CE}"/>
              </a:ext>
            </a:extLst>
          </p:cNvPr>
          <p:cNvPicPr>
            <a:picLocks noChangeAspect="1"/>
          </p:cNvPicPr>
          <p:nvPr/>
        </p:nvPicPr>
        <p:blipFill>
          <a:blip r:embed="rId3"/>
          <a:stretch>
            <a:fillRect/>
          </a:stretch>
        </p:blipFill>
        <p:spPr>
          <a:xfrm>
            <a:off x="3293960" y="1115321"/>
            <a:ext cx="7640740" cy="5383644"/>
          </a:xfrm>
          <a:prstGeom prst="rect">
            <a:avLst/>
          </a:prstGeom>
        </p:spPr>
      </p:pic>
    </p:spTree>
    <p:extLst>
      <p:ext uri="{BB962C8B-B14F-4D97-AF65-F5344CB8AC3E}">
        <p14:creationId xmlns:p14="http://schemas.microsoft.com/office/powerpoint/2010/main" val="520500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0"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927804" y="1"/>
            <a:ext cx="10766221"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1460500" y="130436"/>
            <a:ext cx="10766221" cy="984885"/>
          </a:xfrm>
          <a:prstGeom prst="rect">
            <a:avLst/>
          </a:prstGeom>
          <a:noFill/>
        </p:spPr>
        <p:txBody>
          <a:bodyPr wrap="square" rtlCol="0">
            <a:spAutoFit/>
          </a:bodyPr>
          <a:lstStyle/>
          <a:p>
            <a:pPr algn="ctr"/>
            <a:r>
              <a:rPr lang="en-US" sz="4000" dirty="0">
                <a:solidFill>
                  <a:srgbClr val="D1D2D3"/>
                </a:solidFill>
                <a:latin typeface="Times New Roman" panose="02020603050405020304" pitchFamily="18" charset="0"/>
                <a:cs typeface="Times New Roman" panose="02020603050405020304" pitchFamily="18" charset="0"/>
              </a:rPr>
              <a:t>NYPD, HPD &amp; DSNY Analysis </a:t>
            </a:r>
          </a:p>
          <a:p>
            <a:endParaRPr lang="en-US" dirty="0"/>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7" name="Picture 6" descr="A graph with blue and white bars&#10;&#10;Description automatically generated">
            <a:extLst>
              <a:ext uri="{FF2B5EF4-FFF2-40B4-BE49-F238E27FC236}">
                <a16:creationId xmlns:a16="http://schemas.microsoft.com/office/drawing/2014/main" id="{13F10EE4-4E74-6205-FB24-28F95DAF6701}"/>
              </a:ext>
            </a:extLst>
          </p:cNvPr>
          <p:cNvPicPr>
            <a:picLocks noChangeAspect="1"/>
          </p:cNvPicPr>
          <p:nvPr/>
        </p:nvPicPr>
        <p:blipFill>
          <a:blip r:embed="rId3"/>
          <a:stretch>
            <a:fillRect/>
          </a:stretch>
        </p:blipFill>
        <p:spPr>
          <a:xfrm>
            <a:off x="2685839" y="823220"/>
            <a:ext cx="8363161" cy="5904344"/>
          </a:xfrm>
          <a:prstGeom prst="rect">
            <a:avLst/>
          </a:prstGeom>
        </p:spPr>
      </p:pic>
    </p:spTree>
    <p:extLst>
      <p:ext uri="{BB962C8B-B14F-4D97-AF65-F5344CB8AC3E}">
        <p14:creationId xmlns:p14="http://schemas.microsoft.com/office/powerpoint/2010/main" val="3132766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0"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927804" y="1"/>
            <a:ext cx="10766221"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1460500" y="130436"/>
            <a:ext cx="10766221" cy="984885"/>
          </a:xfrm>
          <a:prstGeom prst="rect">
            <a:avLst/>
          </a:prstGeom>
          <a:noFill/>
        </p:spPr>
        <p:txBody>
          <a:bodyPr wrap="square" rtlCol="0">
            <a:spAutoFit/>
          </a:bodyPr>
          <a:lstStyle/>
          <a:p>
            <a:pPr algn="ctr"/>
            <a:r>
              <a:rPr lang="en-US" sz="4000" dirty="0">
                <a:solidFill>
                  <a:srgbClr val="D1D2D3"/>
                </a:solidFill>
                <a:latin typeface="Times New Roman" panose="02020603050405020304" pitchFamily="18" charset="0"/>
                <a:cs typeface="Times New Roman" panose="02020603050405020304" pitchFamily="18" charset="0"/>
              </a:rPr>
              <a:t>NYPD, HPD &amp; DSNY Analysis </a:t>
            </a:r>
          </a:p>
          <a:p>
            <a:endParaRPr lang="en-US" dirty="0"/>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6" name="Picture 5" descr="A graph of a number of companies&#10;&#10;Description automatically generated">
            <a:extLst>
              <a:ext uri="{FF2B5EF4-FFF2-40B4-BE49-F238E27FC236}">
                <a16:creationId xmlns:a16="http://schemas.microsoft.com/office/drawing/2014/main" id="{0FF21502-AC34-73D1-D2B5-872A0DED9BFA}"/>
              </a:ext>
            </a:extLst>
          </p:cNvPr>
          <p:cNvPicPr>
            <a:picLocks noChangeAspect="1"/>
          </p:cNvPicPr>
          <p:nvPr/>
        </p:nvPicPr>
        <p:blipFill>
          <a:blip r:embed="rId3"/>
          <a:stretch>
            <a:fillRect/>
          </a:stretch>
        </p:blipFill>
        <p:spPr>
          <a:xfrm>
            <a:off x="2797826" y="927652"/>
            <a:ext cx="8098773" cy="5930348"/>
          </a:xfrm>
          <a:prstGeom prst="rect">
            <a:avLst/>
          </a:prstGeom>
        </p:spPr>
      </p:pic>
    </p:spTree>
    <p:extLst>
      <p:ext uri="{BB962C8B-B14F-4D97-AF65-F5344CB8AC3E}">
        <p14:creationId xmlns:p14="http://schemas.microsoft.com/office/powerpoint/2010/main" val="386442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0"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927804" y="1"/>
            <a:ext cx="10766221"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1460500" y="130436"/>
            <a:ext cx="10766221" cy="984885"/>
          </a:xfrm>
          <a:prstGeom prst="rect">
            <a:avLst/>
          </a:prstGeom>
          <a:noFill/>
        </p:spPr>
        <p:txBody>
          <a:bodyPr wrap="square" rtlCol="0">
            <a:spAutoFit/>
          </a:bodyPr>
          <a:lstStyle/>
          <a:p>
            <a:pPr algn="ctr"/>
            <a:r>
              <a:rPr lang="en-US" sz="4000" dirty="0">
                <a:solidFill>
                  <a:srgbClr val="D1D2D3"/>
                </a:solidFill>
                <a:latin typeface="Times New Roman" panose="02020603050405020304" pitchFamily="18" charset="0"/>
                <a:cs typeface="Times New Roman" panose="02020603050405020304" pitchFamily="18" charset="0"/>
              </a:rPr>
              <a:t>NYPD, HPD &amp; DSNY Analysis </a:t>
            </a:r>
          </a:p>
          <a:p>
            <a:endParaRPr lang="en-US" dirty="0"/>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6" name="Picture 5" descr="A graph of a company's claim&#10;&#10;Description automatically generated with medium confidence">
            <a:extLst>
              <a:ext uri="{FF2B5EF4-FFF2-40B4-BE49-F238E27FC236}">
                <a16:creationId xmlns:a16="http://schemas.microsoft.com/office/drawing/2014/main" id="{EB772999-0BBD-B35D-4425-8FB6D17291A7}"/>
              </a:ext>
            </a:extLst>
          </p:cNvPr>
          <p:cNvPicPr>
            <a:picLocks noChangeAspect="1"/>
          </p:cNvPicPr>
          <p:nvPr/>
        </p:nvPicPr>
        <p:blipFill>
          <a:blip r:embed="rId3"/>
          <a:stretch>
            <a:fillRect/>
          </a:stretch>
        </p:blipFill>
        <p:spPr>
          <a:xfrm>
            <a:off x="2860788" y="927653"/>
            <a:ext cx="7870712" cy="4693835"/>
          </a:xfrm>
          <a:prstGeom prst="rect">
            <a:avLst/>
          </a:prstGeom>
        </p:spPr>
      </p:pic>
    </p:spTree>
    <p:extLst>
      <p:ext uri="{BB962C8B-B14F-4D97-AF65-F5344CB8AC3E}">
        <p14:creationId xmlns:p14="http://schemas.microsoft.com/office/powerpoint/2010/main" val="1433916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0"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927804" y="1"/>
            <a:ext cx="10766221"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1222801" y="109884"/>
            <a:ext cx="10766221" cy="707886"/>
          </a:xfrm>
          <a:prstGeom prst="rect">
            <a:avLst/>
          </a:prstGeom>
          <a:noFill/>
        </p:spPr>
        <p:txBody>
          <a:bodyPr wrap="square" rtlCol="0">
            <a:spAutoFit/>
          </a:bodyPr>
          <a:lstStyle/>
          <a:p>
            <a:pPr algn="ctr"/>
            <a:r>
              <a:rPr lang="en-US" sz="4000" dirty="0">
                <a:solidFill>
                  <a:srgbClr val="D1D2D3"/>
                </a:solidFill>
                <a:latin typeface="Times New Roman" panose="02020603050405020304" pitchFamily="18" charset="0"/>
                <a:cs typeface="Times New Roman" panose="02020603050405020304" pitchFamily="18" charset="0"/>
              </a:rPr>
              <a:t> Trashcans Or Not?</a:t>
            </a:r>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6" name="Picture 5" descr="A pie chart with different colored circles&#10;&#10;Description automatically generated">
            <a:extLst>
              <a:ext uri="{FF2B5EF4-FFF2-40B4-BE49-F238E27FC236}">
                <a16:creationId xmlns:a16="http://schemas.microsoft.com/office/drawing/2014/main" id="{6343581B-1412-4060-4825-784B6F3C4F53}"/>
              </a:ext>
            </a:extLst>
          </p:cNvPr>
          <p:cNvPicPr>
            <a:picLocks noChangeAspect="1"/>
          </p:cNvPicPr>
          <p:nvPr/>
        </p:nvPicPr>
        <p:blipFill>
          <a:blip r:embed="rId3"/>
          <a:stretch>
            <a:fillRect/>
          </a:stretch>
        </p:blipFill>
        <p:spPr>
          <a:xfrm>
            <a:off x="4063093" y="927653"/>
            <a:ext cx="5440136" cy="5263612"/>
          </a:xfrm>
          <a:prstGeom prst="rect">
            <a:avLst/>
          </a:prstGeom>
        </p:spPr>
      </p:pic>
    </p:spTree>
    <p:extLst>
      <p:ext uri="{BB962C8B-B14F-4D97-AF65-F5344CB8AC3E}">
        <p14:creationId xmlns:p14="http://schemas.microsoft.com/office/powerpoint/2010/main" val="1481494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0"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927804" y="1"/>
            <a:ext cx="10766221"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1443017" y="203552"/>
            <a:ext cx="10766221" cy="707886"/>
          </a:xfrm>
          <a:prstGeom prst="rect">
            <a:avLst/>
          </a:prstGeom>
          <a:noFill/>
        </p:spPr>
        <p:txBody>
          <a:bodyPr wrap="square" rtlCol="0">
            <a:spAutoFit/>
          </a:bodyPr>
          <a:lstStyle/>
          <a:p>
            <a:pPr algn="ctr"/>
            <a:r>
              <a:rPr lang="en-US" sz="4000" dirty="0">
                <a:solidFill>
                  <a:srgbClr val="D1D2D3"/>
                </a:solidFill>
                <a:latin typeface="Times New Roman" panose="02020603050405020304" pitchFamily="18" charset="0"/>
                <a:cs typeface="Times New Roman" panose="02020603050405020304" pitchFamily="18" charset="0"/>
              </a:rPr>
              <a:t>Highest Resolution Rate Per Borough</a:t>
            </a:r>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6" name="Picture 5" descr="A graph of blue bars with white text&#10;&#10;Description automatically generated">
            <a:extLst>
              <a:ext uri="{FF2B5EF4-FFF2-40B4-BE49-F238E27FC236}">
                <a16:creationId xmlns:a16="http://schemas.microsoft.com/office/drawing/2014/main" id="{A8A38550-3116-1B04-8FFD-A877360F8AE4}"/>
              </a:ext>
            </a:extLst>
          </p:cNvPr>
          <p:cNvPicPr>
            <a:picLocks noChangeAspect="1"/>
          </p:cNvPicPr>
          <p:nvPr/>
        </p:nvPicPr>
        <p:blipFill>
          <a:blip r:embed="rId3"/>
          <a:stretch>
            <a:fillRect/>
          </a:stretch>
        </p:blipFill>
        <p:spPr>
          <a:xfrm>
            <a:off x="3495887" y="1502228"/>
            <a:ext cx="6660483" cy="4830265"/>
          </a:xfrm>
          <a:prstGeom prst="rect">
            <a:avLst/>
          </a:prstGeom>
        </p:spPr>
      </p:pic>
    </p:spTree>
    <p:extLst>
      <p:ext uri="{BB962C8B-B14F-4D97-AF65-F5344CB8AC3E}">
        <p14:creationId xmlns:p14="http://schemas.microsoft.com/office/powerpoint/2010/main" val="1307334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095812-3B4D-4654-C669-2C7E016EEC37}"/>
              </a:ext>
            </a:extLst>
          </p:cNvPr>
          <p:cNvSpPr txBox="1"/>
          <p:nvPr/>
        </p:nvSpPr>
        <p:spPr>
          <a:xfrm>
            <a:off x="-7820809" y="4303455"/>
            <a:ext cx="8240358" cy="2554545"/>
          </a:xfrm>
          <a:prstGeom prst="rect">
            <a:avLst/>
          </a:prstGeom>
          <a:noFill/>
        </p:spPr>
        <p:txBody>
          <a:bodyPr wrap="square" rtlCol="0">
            <a:spAutoFit/>
          </a:bodyPr>
          <a:lstStyle/>
          <a:p>
            <a:pPr algn="ctr"/>
            <a:r>
              <a:rPr lang="en-US" sz="8000" b="1" dirty="0">
                <a:solidFill>
                  <a:schemeClr val="bg1"/>
                </a:solidFill>
                <a:latin typeface="Times New Roman" panose="02020603050405020304" pitchFamily="18" charset="0"/>
                <a:cs typeface="Times New Roman" panose="02020603050405020304" pitchFamily="18" charset="0"/>
              </a:rPr>
              <a:t>New York City </a:t>
            </a:r>
          </a:p>
          <a:p>
            <a:pPr algn="ctr"/>
            <a:r>
              <a:rPr lang="en-US" sz="8000" b="1" dirty="0">
                <a:solidFill>
                  <a:schemeClr val="bg1"/>
                </a:solidFill>
                <a:latin typeface="Times New Roman" panose="02020603050405020304" pitchFamily="18" charset="0"/>
                <a:cs typeface="Times New Roman" panose="02020603050405020304" pitchFamily="18" charset="0"/>
              </a:rPr>
              <a:t>311 Service Line</a:t>
            </a:r>
          </a:p>
        </p:txBody>
      </p:sp>
      <p:sp>
        <p:nvSpPr>
          <p:cNvPr id="2" name="Rectangle 1">
            <a:extLst>
              <a:ext uri="{FF2B5EF4-FFF2-40B4-BE49-F238E27FC236}">
                <a16:creationId xmlns:a16="http://schemas.microsoft.com/office/drawing/2014/main" id="{0F89ACFF-8B5C-605D-AD11-F42F424D9B66}"/>
              </a:ext>
            </a:extLst>
          </p:cNvPr>
          <p:cNvSpPr/>
          <p:nvPr/>
        </p:nvSpPr>
        <p:spPr>
          <a:xfrm>
            <a:off x="6863379" y="1"/>
            <a:ext cx="5830645" cy="6858000"/>
          </a:xfrm>
          <a:prstGeom prst="rect">
            <a:avLst/>
          </a:prstGeom>
          <a:solidFill>
            <a:schemeClr val="tx1">
              <a:alpha val="586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C5C41D2-D150-9F23-09FB-0F30504A11B0}"/>
              </a:ext>
            </a:extLst>
          </p:cNvPr>
          <p:cNvSpPr txBox="1"/>
          <p:nvPr/>
        </p:nvSpPr>
        <p:spPr>
          <a:xfrm>
            <a:off x="7487478" y="927653"/>
            <a:ext cx="4492487" cy="2369880"/>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Team Members</a:t>
            </a:r>
          </a:p>
          <a:p>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solidFill>
                  <a:schemeClr val="bg1"/>
                </a:solidFill>
                <a:latin typeface="Times New Roman" panose="02020603050405020304" pitchFamily="18" charset="0"/>
                <a:cs typeface="Times New Roman" panose="02020603050405020304" pitchFamily="18" charset="0"/>
              </a:rPr>
              <a:t>Yesmelin</a:t>
            </a:r>
            <a:r>
              <a:rPr lang="en-US" dirty="0">
                <a:solidFill>
                  <a:schemeClr val="bg1"/>
                </a:solidFill>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solidFill>
                  <a:schemeClr val="bg1"/>
                </a:solidFill>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solidFill>
                  <a:schemeClr val="bg1"/>
                </a:solidFill>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solidFill>
                  <a:schemeClr val="bg1"/>
                </a:solidFill>
                <a:latin typeface="Times New Roman" panose="02020603050405020304" pitchFamily="18" charset="0"/>
                <a:cs typeface="Times New Roman" panose="02020603050405020304" pitchFamily="18" charset="0"/>
              </a:rPr>
              <a:t>Daniel Gomes</a:t>
            </a:r>
          </a:p>
          <a:p>
            <a:pPr marL="285750" indent="-285750">
              <a:buFont typeface="Wingdings" pitchFamily="2" charset="2"/>
              <a:buChar char="Ø"/>
            </a:pP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Asmae</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Bouazzaoui</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698E4F0-8930-EA7A-973E-B61D15CE9F53}"/>
              </a:ext>
            </a:extLst>
          </p:cNvPr>
          <p:cNvSpPr txBox="1"/>
          <p:nvPr/>
        </p:nvSpPr>
        <p:spPr>
          <a:xfrm>
            <a:off x="12837323" y="997565"/>
            <a:ext cx="6461602" cy="4862870"/>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What is  the 311 Service Line?</a:t>
            </a:r>
          </a:p>
          <a:p>
            <a:endParaRPr lang="en-US" dirty="0">
              <a:solidFill>
                <a:schemeClr val="bg1"/>
              </a:solidFill>
              <a:latin typeface="Times New Roman" panose="02020603050405020304" pitchFamily="18" charset="0"/>
              <a:cs typeface="Times New Roman" panose="02020603050405020304" pitchFamily="18" charset="0"/>
            </a:endParaRPr>
          </a:p>
          <a:p>
            <a:r>
              <a:rPr lang="en-US" b="0" i="0" dirty="0">
                <a:solidFill>
                  <a:schemeClr val="bg1"/>
                </a:solidFill>
                <a:effectLst/>
                <a:latin typeface="Times New Roman" panose="02020603050405020304" pitchFamily="18" charset="0"/>
                <a:cs typeface="Times New Roman" panose="02020603050405020304" pitchFamily="18" charset="0"/>
              </a:rPr>
              <a:t>311 is a special telephone number supported in many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communities in Canada and the United States. The number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provides access to non-emergency municipal services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accessible by most Cell phone companies as well as Land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lines</a:t>
            </a:r>
          </a:p>
          <a:p>
            <a:endParaRPr lang="en-US" dirty="0">
              <a:solidFill>
                <a:schemeClr val="bg1"/>
              </a:solidFill>
              <a:latin typeface="Times New Roman" panose="02020603050405020304" pitchFamily="18" charset="0"/>
              <a:cs typeface="Times New Roman" panose="02020603050405020304" pitchFamily="18" charset="0"/>
            </a:endParaRPr>
          </a:p>
          <a:p>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The telephone number 3-1-1 creates a central hub for local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subscribers to access a variety of city services. It is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intended, in part, to divert routine inquiries and non-urgent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community concerns from the 9-1-1 number which is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reserved for emergency service. A promotional website for 3-</a:t>
            </a:r>
            <a:br>
              <a:rPr lang="en-US" dirty="0">
                <a:solidFill>
                  <a:schemeClr val="bg1"/>
                </a:solidFill>
              </a:rPr>
            </a:br>
            <a:endParaRPr lang="en-US" dirty="0">
              <a:solidFill>
                <a:schemeClr val="bg1"/>
              </a:solidFill>
            </a:endParaRPr>
          </a:p>
          <a:p>
            <a:endParaRPr lang="en-US" dirty="0"/>
          </a:p>
        </p:txBody>
      </p:sp>
    </p:spTree>
    <p:extLst>
      <p:ext uri="{BB962C8B-B14F-4D97-AF65-F5344CB8AC3E}">
        <p14:creationId xmlns:p14="http://schemas.microsoft.com/office/powerpoint/2010/main" val="698047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0"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4909457" y="0"/>
            <a:ext cx="7282543"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3526972" y="473763"/>
            <a:ext cx="6705600" cy="1077218"/>
          </a:xfrm>
          <a:prstGeom prst="rect">
            <a:avLst/>
          </a:prstGeom>
          <a:noFill/>
        </p:spPr>
        <p:txBody>
          <a:bodyPr wrap="square" rtlCol="0">
            <a:spAutoFit/>
          </a:bodyPr>
          <a:lstStyle/>
          <a:p>
            <a:pPr algn="ctr"/>
            <a:r>
              <a:rPr lang="en-US" sz="4000" dirty="0">
                <a:solidFill>
                  <a:srgbClr val="D1D2D3"/>
                </a:solidFill>
                <a:latin typeface="Times New Roman" panose="02020603050405020304" pitchFamily="18" charset="0"/>
                <a:cs typeface="Times New Roman" panose="02020603050405020304" pitchFamily="18" charset="0"/>
              </a:rPr>
              <a:t>	Data Ethics</a:t>
            </a:r>
          </a:p>
          <a:p>
            <a:pPr lvl="2" algn="ctr"/>
            <a:endParaRPr lang="en-US" sz="1200" dirty="0">
              <a:solidFill>
                <a:srgbClr val="D1D2D3"/>
              </a:solidFill>
              <a:latin typeface="Times New Roman" panose="02020603050405020304" pitchFamily="18" charset="0"/>
              <a:cs typeface="Times New Roman" panose="02020603050405020304" pitchFamily="18" charset="0"/>
            </a:endParaRPr>
          </a:p>
          <a:p>
            <a:pPr lvl="2" algn="ctr"/>
            <a:endParaRPr lang="en-US" sz="1200" dirty="0">
              <a:solidFill>
                <a:srgbClr val="D1D2D3"/>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sp>
        <p:nvSpPr>
          <p:cNvPr id="4" name="TextBox 3">
            <a:extLst>
              <a:ext uri="{FF2B5EF4-FFF2-40B4-BE49-F238E27FC236}">
                <a16:creationId xmlns:a16="http://schemas.microsoft.com/office/drawing/2014/main" id="{8890389E-284C-C1ED-A2B9-B252F9CCD5F4}"/>
              </a:ext>
            </a:extLst>
          </p:cNvPr>
          <p:cNvSpPr txBox="1"/>
          <p:nvPr/>
        </p:nvSpPr>
        <p:spPr>
          <a:xfrm>
            <a:off x="5965370" y="1365924"/>
            <a:ext cx="3483431" cy="2308324"/>
          </a:xfrm>
          <a:prstGeom prst="rect">
            <a:avLst/>
          </a:prstGeom>
          <a:noFill/>
        </p:spPr>
        <p:txBody>
          <a:bodyPr wrap="square" rtlCol="0">
            <a:spAutoFit/>
          </a:bodyPr>
          <a:lstStyle/>
          <a:p>
            <a:pPr marL="171450" indent="-171450">
              <a:buFont typeface="Wingdings" pitchFamily="2" charset="2"/>
              <a:buChar char="Ø"/>
            </a:pPr>
            <a:r>
              <a:rPr lang="en-US" dirty="0">
                <a:solidFill>
                  <a:srgbClr val="D1D2D3"/>
                </a:solidFill>
                <a:latin typeface="Times New Roman" panose="02020603050405020304" pitchFamily="18" charset="0"/>
                <a:cs typeface="Times New Roman" panose="02020603050405020304" pitchFamily="18" charset="0"/>
              </a:rPr>
              <a:t>Did not give out any personal information.</a:t>
            </a:r>
            <a:br>
              <a:rPr lang="en-US" dirty="0">
                <a:solidFill>
                  <a:srgbClr val="D1D2D3"/>
                </a:solidFill>
                <a:latin typeface="Times New Roman" panose="02020603050405020304" pitchFamily="18" charset="0"/>
                <a:cs typeface="Times New Roman" panose="02020603050405020304" pitchFamily="18" charset="0"/>
              </a:rPr>
            </a:br>
            <a:endParaRPr lang="en-US" dirty="0">
              <a:solidFill>
                <a:srgbClr val="D1D2D3"/>
              </a:solidFill>
              <a:latin typeface="Times New Roman" panose="02020603050405020304" pitchFamily="18" charset="0"/>
              <a:cs typeface="Times New Roman" panose="02020603050405020304" pitchFamily="18" charset="0"/>
            </a:endParaRPr>
          </a:p>
          <a:p>
            <a:pPr marL="171450" indent="-171450">
              <a:buFont typeface="Wingdings" pitchFamily="2" charset="2"/>
              <a:buChar char="Ø"/>
            </a:pPr>
            <a:r>
              <a:rPr lang="en-US" dirty="0">
                <a:solidFill>
                  <a:srgbClr val="D1D2D3"/>
                </a:solidFill>
                <a:latin typeface="Times New Roman" panose="02020603050405020304" pitchFamily="18" charset="0"/>
                <a:cs typeface="Times New Roman" panose="02020603050405020304" pitchFamily="18" charset="0"/>
              </a:rPr>
              <a:t>Gives relative location.</a:t>
            </a:r>
            <a:br>
              <a:rPr lang="en-US" dirty="0">
                <a:solidFill>
                  <a:srgbClr val="D1D2D3"/>
                </a:solidFill>
                <a:latin typeface="Times New Roman" panose="02020603050405020304" pitchFamily="18" charset="0"/>
                <a:cs typeface="Times New Roman" panose="02020603050405020304" pitchFamily="18" charset="0"/>
              </a:rPr>
            </a:br>
            <a:endParaRPr lang="en-US" dirty="0">
              <a:solidFill>
                <a:srgbClr val="D1D2D3"/>
              </a:solidFill>
              <a:latin typeface="Times New Roman" panose="02020603050405020304" pitchFamily="18" charset="0"/>
              <a:cs typeface="Times New Roman" panose="02020603050405020304" pitchFamily="18" charset="0"/>
            </a:endParaRPr>
          </a:p>
          <a:p>
            <a:pPr marL="171450" indent="-171450">
              <a:buFont typeface="Wingdings" pitchFamily="2" charset="2"/>
              <a:buChar char="Ø"/>
            </a:pPr>
            <a:r>
              <a:rPr lang="en-US" dirty="0">
                <a:solidFill>
                  <a:srgbClr val="D1D2D3"/>
                </a:solidFill>
                <a:latin typeface="Times New Roman" panose="02020603050405020304" pitchFamily="18" charset="0"/>
                <a:cs typeface="Times New Roman" panose="02020603050405020304" pitchFamily="18" charset="0"/>
              </a:rPr>
              <a:t>Data is meant for public access use.</a:t>
            </a:r>
            <a:br>
              <a:rPr lang="en-US" dirty="0">
                <a:solidFill>
                  <a:srgbClr val="D1D2D3"/>
                </a:solidFill>
                <a:latin typeface="Times New Roman" panose="02020603050405020304" pitchFamily="18" charset="0"/>
                <a:cs typeface="Times New Roman" panose="02020603050405020304" pitchFamily="18" charset="0"/>
              </a:rPr>
            </a:br>
            <a:endParaRPr lang="en-US" dirty="0">
              <a:solidFill>
                <a:srgbClr val="D1D2D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3530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0"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4909457" y="0"/>
            <a:ext cx="7282543"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3581401" y="528868"/>
            <a:ext cx="6705600" cy="1077218"/>
          </a:xfrm>
          <a:prstGeom prst="rect">
            <a:avLst/>
          </a:prstGeom>
          <a:noFill/>
        </p:spPr>
        <p:txBody>
          <a:bodyPr wrap="square" rtlCol="0">
            <a:spAutoFit/>
          </a:bodyPr>
          <a:lstStyle/>
          <a:p>
            <a:pPr algn="ctr"/>
            <a:r>
              <a:rPr lang="en-US" sz="4000" dirty="0">
                <a:solidFill>
                  <a:srgbClr val="D1D2D3"/>
                </a:solidFill>
                <a:latin typeface="Times New Roman" panose="02020603050405020304" pitchFamily="18" charset="0"/>
                <a:cs typeface="Times New Roman" panose="02020603050405020304" pitchFamily="18" charset="0"/>
              </a:rPr>
              <a:t>	Conclusion</a:t>
            </a:r>
          </a:p>
          <a:p>
            <a:pPr lvl="2" algn="ctr"/>
            <a:endParaRPr lang="en-US" sz="1200" dirty="0">
              <a:solidFill>
                <a:srgbClr val="D1D2D3"/>
              </a:solidFill>
              <a:latin typeface="Times New Roman" panose="02020603050405020304" pitchFamily="18" charset="0"/>
              <a:cs typeface="Times New Roman" panose="02020603050405020304" pitchFamily="18" charset="0"/>
            </a:endParaRPr>
          </a:p>
          <a:p>
            <a:pPr lvl="2" algn="ctr"/>
            <a:endParaRPr lang="en-US" sz="1200" dirty="0">
              <a:solidFill>
                <a:srgbClr val="D1D2D3"/>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sp>
        <p:nvSpPr>
          <p:cNvPr id="4" name="TextBox 3">
            <a:extLst>
              <a:ext uri="{FF2B5EF4-FFF2-40B4-BE49-F238E27FC236}">
                <a16:creationId xmlns:a16="http://schemas.microsoft.com/office/drawing/2014/main" id="{8890389E-284C-C1ED-A2B9-B252F9CCD5F4}"/>
              </a:ext>
            </a:extLst>
          </p:cNvPr>
          <p:cNvSpPr txBox="1"/>
          <p:nvPr/>
        </p:nvSpPr>
        <p:spPr>
          <a:xfrm>
            <a:off x="5355772" y="1466262"/>
            <a:ext cx="4299858" cy="3785652"/>
          </a:xfrm>
          <a:prstGeom prst="rect">
            <a:avLst/>
          </a:prstGeom>
          <a:noFill/>
        </p:spPr>
        <p:txBody>
          <a:bodyPr wrap="square" rtlCol="0">
            <a:spAutoFit/>
          </a:bodyPr>
          <a:lstStyle/>
          <a:p>
            <a:pPr marL="285750" indent="-285750">
              <a:buFont typeface="Wingdings" pitchFamily="2" charset="2"/>
              <a:buChar char="Ø"/>
            </a:pPr>
            <a:r>
              <a:rPr lang="en-US" sz="1600" dirty="0">
                <a:solidFill>
                  <a:srgbClr val="D1D2D3"/>
                </a:solidFill>
                <a:latin typeface="Times New Roman" panose="02020603050405020304" pitchFamily="18" charset="0"/>
                <a:cs typeface="Times New Roman" panose="02020603050405020304" pitchFamily="18" charset="0"/>
              </a:rPr>
              <a:t>Per borough the highest complaint was illegal parking and heat/hot water.</a:t>
            </a:r>
            <a:br>
              <a:rPr lang="en-US" sz="1600" dirty="0">
                <a:solidFill>
                  <a:srgbClr val="D1D2D3"/>
                </a:solidFill>
                <a:latin typeface="Times New Roman" panose="02020603050405020304" pitchFamily="18" charset="0"/>
                <a:cs typeface="Times New Roman" panose="02020603050405020304" pitchFamily="18" charset="0"/>
              </a:rPr>
            </a:br>
            <a:endParaRPr lang="en-US" sz="1600" dirty="0">
              <a:solidFill>
                <a:srgbClr val="D1D2D3"/>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1600" dirty="0">
                <a:solidFill>
                  <a:srgbClr val="D1D2D3"/>
                </a:solidFill>
                <a:latin typeface="Times New Roman" panose="02020603050405020304" pitchFamily="18" charset="0"/>
                <a:cs typeface="Times New Roman" panose="02020603050405020304" pitchFamily="18" charset="0"/>
              </a:rPr>
              <a:t>NYPD had the highest call volume, due to noise complaints and illegal parking.</a:t>
            </a:r>
            <a:br>
              <a:rPr lang="en-US" sz="1600" dirty="0">
                <a:solidFill>
                  <a:srgbClr val="D1D2D3"/>
                </a:solidFill>
                <a:latin typeface="Times New Roman" panose="02020603050405020304" pitchFamily="18" charset="0"/>
                <a:cs typeface="Times New Roman" panose="02020603050405020304" pitchFamily="18" charset="0"/>
              </a:rPr>
            </a:br>
            <a:endParaRPr lang="en-US" sz="1600" dirty="0">
              <a:solidFill>
                <a:srgbClr val="D1D2D3"/>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1600" dirty="0">
                <a:solidFill>
                  <a:srgbClr val="D1D2D3"/>
                </a:solidFill>
                <a:latin typeface="Times New Roman" panose="02020603050405020304" pitchFamily="18" charset="0"/>
                <a:cs typeface="Times New Roman" panose="02020603050405020304" pitchFamily="18" charset="0"/>
              </a:rPr>
              <a:t>Sanitation in NYC, specifically trash is a big issue.</a:t>
            </a:r>
            <a:br>
              <a:rPr lang="en-US" sz="1600" dirty="0">
                <a:solidFill>
                  <a:srgbClr val="D1D2D3"/>
                </a:solidFill>
                <a:latin typeface="Times New Roman" panose="02020603050405020304" pitchFamily="18" charset="0"/>
                <a:cs typeface="Times New Roman" panose="02020603050405020304" pitchFamily="18" charset="0"/>
              </a:rPr>
            </a:br>
            <a:endParaRPr lang="en-US" sz="1600" dirty="0">
              <a:solidFill>
                <a:srgbClr val="D1D2D3"/>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1600" dirty="0">
                <a:solidFill>
                  <a:srgbClr val="D1D2D3"/>
                </a:solidFill>
                <a:latin typeface="Times New Roman" panose="02020603050405020304" pitchFamily="18" charset="0"/>
                <a:cs typeface="Times New Roman" panose="02020603050405020304" pitchFamily="18" charset="0"/>
              </a:rPr>
              <a:t>311 is not only crucial to the citizens of NYC, but shows that it could be implemented elsewhere, in order to provide citizens with assistance of non-emergent municipal tasks.</a:t>
            </a:r>
          </a:p>
          <a:p>
            <a:pPr algn="l"/>
            <a:br>
              <a:rPr lang="en-US" sz="1600" dirty="0">
                <a:solidFill>
                  <a:srgbClr val="D1D2D3"/>
                </a:solidFill>
                <a:latin typeface="Times New Roman" panose="02020603050405020304" pitchFamily="18" charset="0"/>
                <a:cs typeface="Times New Roman" panose="02020603050405020304" pitchFamily="18" charset="0"/>
              </a:rPr>
            </a:br>
            <a:endParaRPr lang="en-US" sz="1600" dirty="0">
              <a:solidFill>
                <a:srgbClr val="D1D2D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9437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289957" y="1"/>
            <a:ext cx="11404068" cy="685800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2775858" y="1045028"/>
            <a:ext cx="6461602" cy="4585871"/>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What is  the 311 Service Line?</a:t>
            </a:r>
          </a:p>
          <a:p>
            <a:endParaRPr lang="en-US" dirty="0">
              <a:solidFill>
                <a:schemeClr val="bg1"/>
              </a:solidFill>
              <a:latin typeface="Times New Roman" panose="02020603050405020304" pitchFamily="18" charset="0"/>
              <a:cs typeface="Times New Roman" panose="02020603050405020304" pitchFamily="18" charset="0"/>
            </a:endParaRPr>
          </a:p>
          <a:p>
            <a:r>
              <a:rPr lang="en-US" b="0" i="0" dirty="0">
                <a:solidFill>
                  <a:schemeClr val="bg1"/>
                </a:solidFill>
                <a:effectLst/>
                <a:latin typeface="Times New Roman" panose="02020603050405020304" pitchFamily="18" charset="0"/>
                <a:cs typeface="Times New Roman" panose="02020603050405020304" pitchFamily="18" charset="0"/>
              </a:rPr>
              <a:t>311 is a special telephone number supported in many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communities in Canada and the United States. The number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provides access to non-emergency municipal services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accessible by most Cell phone companies as well as Land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lines</a:t>
            </a:r>
          </a:p>
          <a:p>
            <a:endParaRPr lang="en-US" dirty="0">
              <a:solidFill>
                <a:schemeClr val="bg1"/>
              </a:solidFill>
              <a:latin typeface="Times New Roman" panose="02020603050405020304" pitchFamily="18" charset="0"/>
              <a:cs typeface="Times New Roman" panose="02020603050405020304" pitchFamily="18" charset="0"/>
            </a:endParaRPr>
          </a:p>
          <a:p>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The telephone number 3-1-1 creates a central hub for local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subscribers to access a variety of city services. It is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intended, in part, to divert routine inquiries and non-urgent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community concerns from the 9-1-1 number which is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reserved for emergency service. </a:t>
            </a:r>
            <a:endParaRPr lang="en-US" dirty="0">
              <a:solidFill>
                <a:schemeClr val="bg1"/>
              </a:solidFill>
            </a:endParaRPr>
          </a:p>
          <a:p>
            <a:endParaRPr lang="en-US" dirty="0"/>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8" name="Graphic 7" descr="Call center with solid fill">
            <a:extLst>
              <a:ext uri="{FF2B5EF4-FFF2-40B4-BE49-F238E27FC236}">
                <a16:creationId xmlns:a16="http://schemas.microsoft.com/office/drawing/2014/main" id="{A3010292-6784-4481-E804-0021671804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6142" y="3020534"/>
            <a:ext cx="1338718" cy="1368564"/>
          </a:xfrm>
          <a:prstGeom prst="rect">
            <a:avLst/>
          </a:prstGeom>
        </p:spPr>
      </p:pic>
      <p:pic>
        <p:nvPicPr>
          <p:cNvPr id="10" name="Graphic 9" descr="Phone Vibration with solid fill">
            <a:extLst>
              <a:ext uri="{FF2B5EF4-FFF2-40B4-BE49-F238E27FC236}">
                <a16:creationId xmlns:a16="http://schemas.microsoft.com/office/drawing/2014/main" id="{B7FCC3E0-E941-C6B7-A566-81A8B02715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41680">
            <a:off x="9863564" y="1757373"/>
            <a:ext cx="914400" cy="914400"/>
          </a:xfrm>
          <a:prstGeom prst="rect">
            <a:avLst/>
          </a:prstGeom>
        </p:spPr>
      </p:pic>
      <p:sp>
        <p:nvSpPr>
          <p:cNvPr id="11" name="TextBox 10">
            <a:extLst>
              <a:ext uri="{FF2B5EF4-FFF2-40B4-BE49-F238E27FC236}">
                <a16:creationId xmlns:a16="http://schemas.microsoft.com/office/drawing/2014/main" id="{7D6AFB39-8697-E904-2375-47AA6C66C471}"/>
              </a:ext>
            </a:extLst>
          </p:cNvPr>
          <p:cNvSpPr txBox="1"/>
          <p:nvPr/>
        </p:nvSpPr>
        <p:spPr>
          <a:xfrm>
            <a:off x="12872707" y="0"/>
            <a:ext cx="5872841" cy="6432530"/>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Project Goals.</a:t>
            </a:r>
          </a:p>
          <a:p>
            <a:endParaRPr lang="en-US" dirty="0">
              <a:solidFill>
                <a:schemeClr val="bg1"/>
              </a:solidFill>
            </a:endParaRPr>
          </a:p>
          <a:p>
            <a:pPr marL="285750" indent="-285750">
              <a:buFont typeface="Wingdings"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How has the flow of incidents been during the first quarter (January-March) of this year?</a:t>
            </a:r>
          </a:p>
          <a:p>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What are the top 10 complaints in NYC for this first quarter, and how have they fluctuated?</a:t>
            </a:r>
          </a:p>
          <a:p>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What is the average response time per complaint during this period?</a:t>
            </a:r>
          </a:p>
          <a:p>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Which borough received the highest volume of 311 calls, and what were the top calls in each borough?</a:t>
            </a:r>
          </a:p>
          <a:p>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Which agencies are the busiest and are they working effectively? How does this relate to the previous analysis? What is the trash situation in NYC?</a:t>
            </a:r>
          </a:p>
          <a:p>
            <a:pPr algn="l"/>
            <a:br>
              <a:rPr lang="en-US" b="0" i="0" dirty="0">
                <a:solidFill>
                  <a:srgbClr val="1F2328"/>
                </a:solidFill>
                <a:effectLst/>
                <a:highlight>
                  <a:srgbClr val="FFFFFF"/>
                </a:highlight>
                <a:latin typeface="-apple-system"/>
              </a:rPr>
            </a:br>
            <a:endParaRPr lang="en-US" b="0" i="0" dirty="0">
              <a:solidFill>
                <a:srgbClr val="1F2328"/>
              </a:solidFill>
              <a:effectLst/>
              <a:highlight>
                <a:srgbClr val="FFFFFF"/>
              </a:highlight>
              <a:latin typeface="-apple-system"/>
            </a:endParaRPr>
          </a:p>
          <a:p>
            <a:endParaRPr lang="en-US" dirty="0"/>
          </a:p>
        </p:txBody>
      </p:sp>
    </p:spTree>
    <p:extLst>
      <p:ext uri="{BB962C8B-B14F-4D97-AF65-F5344CB8AC3E}">
        <p14:creationId xmlns:p14="http://schemas.microsoft.com/office/powerpoint/2010/main" val="2601008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6096001" y="1"/>
            <a:ext cx="6598024" cy="6858000"/>
          </a:xfrm>
          <a:prstGeom prst="rect">
            <a:avLst/>
          </a:prstGeom>
          <a:solidFill>
            <a:schemeClr val="tx1">
              <a:alpha val="6644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C5C41D2-D150-9F23-09FB-0F30504A11B0}"/>
              </a:ext>
            </a:extLst>
          </p:cNvPr>
          <p:cNvSpPr txBox="1"/>
          <p:nvPr/>
        </p:nvSpPr>
        <p:spPr>
          <a:xfrm>
            <a:off x="6319157" y="146957"/>
            <a:ext cx="5872841" cy="6432530"/>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Project Goals.</a:t>
            </a:r>
          </a:p>
          <a:p>
            <a:endParaRPr lang="en-US" dirty="0">
              <a:solidFill>
                <a:schemeClr val="bg1"/>
              </a:solidFill>
            </a:endParaRPr>
          </a:p>
          <a:p>
            <a:pPr marL="285750" indent="-285750">
              <a:buFont typeface="Wingdings"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How has the flow of incidents been during the first quarter (January-March) of this year?</a:t>
            </a:r>
          </a:p>
          <a:p>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What are the top 10 complaints in NYC for this first quarter, and how have they fluctuated?</a:t>
            </a:r>
          </a:p>
          <a:p>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What is the average response time per complaint during this period?</a:t>
            </a:r>
          </a:p>
          <a:p>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Which borough received the highest volume of 311 calls, and what were the top calls in each borough?</a:t>
            </a:r>
          </a:p>
          <a:p>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Which agencies are the busiest and are they working effectively? How does this relate to the previous analysis? What is the trash situation in NYC?</a:t>
            </a:r>
          </a:p>
          <a:p>
            <a:pPr algn="l"/>
            <a:br>
              <a:rPr lang="en-US" b="0" i="0" dirty="0">
                <a:solidFill>
                  <a:srgbClr val="1F2328"/>
                </a:solidFill>
                <a:effectLst/>
                <a:highlight>
                  <a:srgbClr val="FFFFFF"/>
                </a:highlight>
                <a:latin typeface="-apple-system"/>
              </a:rPr>
            </a:br>
            <a:endParaRPr lang="en-US" b="0" i="0" dirty="0">
              <a:solidFill>
                <a:srgbClr val="1F2328"/>
              </a:solidFill>
              <a:effectLst/>
              <a:highlight>
                <a:srgbClr val="FFFFFF"/>
              </a:highlight>
              <a:latin typeface="-apple-system"/>
            </a:endParaRPr>
          </a:p>
          <a:p>
            <a:endParaRPr lang="en-US" dirty="0"/>
          </a:p>
        </p:txBody>
      </p:sp>
      <p:sp>
        <p:nvSpPr>
          <p:cNvPr id="7" name="TextBox 6">
            <a:extLst>
              <a:ext uri="{FF2B5EF4-FFF2-40B4-BE49-F238E27FC236}">
                <a16:creationId xmlns:a16="http://schemas.microsoft.com/office/drawing/2014/main" id="{B195B1F0-90E0-F62B-23E8-2B62CC21C049}"/>
              </a:ext>
            </a:extLst>
          </p:cNvPr>
          <p:cNvSpPr txBox="1"/>
          <p:nvPr/>
        </p:nvSpPr>
        <p:spPr>
          <a:xfrm>
            <a:off x="-5984418" y="146957"/>
            <a:ext cx="5872841" cy="5478423"/>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What is  the 311 Service Line?</a:t>
            </a:r>
          </a:p>
          <a:p>
            <a:endParaRPr lang="en-US" dirty="0">
              <a:solidFill>
                <a:schemeClr val="bg1"/>
              </a:solidFill>
              <a:latin typeface="Times New Roman" panose="02020603050405020304" pitchFamily="18" charset="0"/>
              <a:cs typeface="Times New Roman" panose="02020603050405020304" pitchFamily="18" charset="0"/>
            </a:endParaRPr>
          </a:p>
          <a:p>
            <a:r>
              <a:rPr lang="en-US" b="0" i="0" dirty="0">
                <a:solidFill>
                  <a:schemeClr val="bg1"/>
                </a:solidFill>
                <a:effectLst/>
                <a:latin typeface="Times New Roman" panose="02020603050405020304" pitchFamily="18" charset="0"/>
                <a:cs typeface="Times New Roman" panose="02020603050405020304" pitchFamily="18" charset="0"/>
              </a:rPr>
              <a:t>311 is a special telephone number supported in many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communities in Canada and the United States. The number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provides access to non-emergency municipal services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accessible by most Cell phone companies as well as Land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lines</a:t>
            </a:r>
          </a:p>
          <a:p>
            <a:endParaRPr lang="en-US" dirty="0">
              <a:solidFill>
                <a:schemeClr val="bg1"/>
              </a:solidFill>
              <a:latin typeface="Times New Roman" panose="02020603050405020304" pitchFamily="18" charset="0"/>
              <a:cs typeface="Times New Roman" panose="02020603050405020304" pitchFamily="18" charset="0"/>
            </a:endParaRPr>
          </a:p>
          <a:p>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The telephone number 3-1-1 creates a central hub for local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subscribers to access a variety of city services. It is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intended, in part, to divert routine inquiries and non-urgent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community concerns from the 9-1-1 number which is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reserved for emergency service. A promotional website for 3-</a:t>
            </a:r>
            <a:br>
              <a:rPr lang="en-US" b="0" i="0" dirty="0">
                <a:solidFill>
                  <a:srgbClr val="1F2328"/>
                </a:solidFill>
                <a:effectLst/>
                <a:highlight>
                  <a:srgbClr val="FFFFFF"/>
                </a:highlight>
                <a:latin typeface="-apple-system"/>
              </a:rPr>
            </a:br>
            <a:endParaRPr lang="en-US" b="0" i="0" dirty="0">
              <a:solidFill>
                <a:srgbClr val="1F2328"/>
              </a:solidFill>
              <a:effectLst/>
              <a:highlight>
                <a:srgbClr val="FFFFFF"/>
              </a:highlight>
              <a:latin typeface="-apple-system"/>
            </a:endParaRPr>
          </a:p>
          <a:p>
            <a:endParaRPr lang="en-US" dirty="0"/>
          </a:p>
        </p:txBody>
      </p:sp>
    </p:spTree>
    <p:extLst>
      <p:ext uri="{BB962C8B-B14F-4D97-AF65-F5344CB8AC3E}">
        <p14:creationId xmlns:p14="http://schemas.microsoft.com/office/powerpoint/2010/main" val="793024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AA906C3-C16D-AD06-3FE9-6725E7CA5D77}"/>
              </a:ext>
            </a:extLst>
          </p:cNvPr>
          <p:cNvSpPr/>
          <p:nvPr/>
        </p:nvSpPr>
        <p:spPr>
          <a:xfrm>
            <a:off x="1469571" y="4033676"/>
            <a:ext cx="1240972" cy="8648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C98AAE5-BFB1-8D32-860C-B533250B4778}"/>
              </a:ext>
            </a:extLst>
          </p:cNvPr>
          <p:cNvSpPr txBox="1"/>
          <p:nvPr/>
        </p:nvSpPr>
        <p:spPr>
          <a:xfrm>
            <a:off x="1616529" y="4210163"/>
            <a:ext cx="1094014" cy="369332"/>
          </a:xfrm>
          <a:prstGeom prst="rect">
            <a:avLst/>
          </a:prstGeom>
          <a:noFill/>
        </p:spPr>
        <p:txBody>
          <a:bodyPr wrap="square" rtlCol="0">
            <a:spAutoFit/>
          </a:bodyPr>
          <a:lstStyle/>
          <a:p>
            <a:r>
              <a:rPr lang="en-US" b="1" dirty="0">
                <a:solidFill>
                  <a:schemeClr val="bg1"/>
                </a:solidFill>
              </a:rPr>
              <a:t>Team #3</a:t>
            </a:r>
          </a:p>
        </p:txBody>
      </p:sp>
      <p:grpSp>
        <p:nvGrpSpPr>
          <p:cNvPr id="36" name="Group 35">
            <a:extLst>
              <a:ext uri="{FF2B5EF4-FFF2-40B4-BE49-F238E27FC236}">
                <a16:creationId xmlns:a16="http://schemas.microsoft.com/office/drawing/2014/main" id="{EE84CA9D-5CE4-4443-802A-FF071F7E3842}"/>
              </a:ext>
            </a:extLst>
          </p:cNvPr>
          <p:cNvGrpSpPr/>
          <p:nvPr/>
        </p:nvGrpSpPr>
        <p:grpSpPr>
          <a:xfrm>
            <a:off x="473528" y="0"/>
            <a:ext cx="11718472" cy="6858000"/>
            <a:chOff x="473528" y="0"/>
            <a:chExt cx="11718472" cy="6858000"/>
          </a:xfrm>
        </p:grpSpPr>
        <p:sp>
          <p:nvSpPr>
            <p:cNvPr id="2" name="Rectangle 1">
              <a:extLst>
                <a:ext uri="{FF2B5EF4-FFF2-40B4-BE49-F238E27FC236}">
                  <a16:creationId xmlns:a16="http://schemas.microsoft.com/office/drawing/2014/main" id="{0F89ACFF-8B5C-605D-AD11-F42F424D9B66}"/>
                </a:ext>
              </a:extLst>
            </p:cNvPr>
            <p:cNvSpPr/>
            <p:nvPr/>
          </p:nvSpPr>
          <p:spPr>
            <a:xfrm>
              <a:off x="787932" y="0"/>
              <a:ext cx="11404068" cy="685800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D4822878-7645-B8EE-B0D8-F1EC81765C55}"/>
                </a:ext>
              </a:extLst>
            </p:cNvPr>
            <p:cNvGrpSpPr/>
            <p:nvPr/>
          </p:nvGrpSpPr>
          <p:grpSpPr>
            <a:xfrm>
              <a:off x="9258300" y="1951122"/>
              <a:ext cx="2726301" cy="3551607"/>
              <a:chOff x="7952012" y="1951122"/>
              <a:chExt cx="4032589" cy="3829192"/>
            </a:xfrm>
          </p:grpSpPr>
          <p:sp>
            <p:nvSpPr>
              <p:cNvPr id="6" name="Can 5">
                <a:extLst>
                  <a:ext uri="{FF2B5EF4-FFF2-40B4-BE49-F238E27FC236}">
                    <a16:creationId xmlns:a16="http://schemas.microsoft.com/office/drawing/2014/main" id="{A80A0493-AB8C-17A6-E0F7-1123CDD72857}"/>
                  </a:ext>
                </a:extLst>
              </p:cNvPr>
              <p:cNvSpPr/>
              <p:nvPr/>
            </p:nvSpPr>
            <p:spPr>
              <a:xfrm>
                <a:off x="7952014" y="4196443"/>
                <a:ext cx="4032587" cy="1583871"/>
              </a:xfrm>
              <a:prstGeom prst="can">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n 6">
                <a:extLst>
                  <a:ext uri="{FF2B5EF4-FFF2-40B4-BE49-F238E27FC236}">
                    <a16:creationId xmlns:a16="http://schemas.microsoft.com/office/drawing/2014/main" id="{AC26FCB6-4617-C2C9-DAE4-406434F44804}"/>
                  </a:ext>
                </a:extLst>
              </p:cNvPr>
              <p:cNvSpPr/>
              <p:nvPr/>
            </p:nvSpPr>
            <p:spPr>
              <a:xfrm>
                <a:off x="7952012" y="3118757"/>
                <a:ext cx="4032587" cy="1583871"/>
              </a:xfrm>
              <a:prstGeom prst="can">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a:extLst>
                  <a:ext uri="{FF2B5EF4-FFF2-40B4-BE49-F238E27FC236}">
                    <a16:creationId xmlns:a16="http://schemas.microsoft.com/office/drawing/2014/main" id="{383F518C-0ECB-3A36-FC2C-205A63EBD967}"/>
                  </a:ext>
                </a:extLst>
              </p:cNvPr>
              <p:cNvSpPr/>
              <p:nvPr/>
            </p:nvSpPr>
            <p:spPr>
              <a:xfrm>
                <a:off x="7952012" y="1951122"/>
                <a:ext cx="4032587" cy="1583871"/>
              </a:xfrm>
              <a:prstGeom prst="can">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9FEAC852-47EB-F333-9A3E-7D5182ABCA39}"/>
                </a:ext>
              </a:extLst>
            </p:cNvPr>
            <p:cNvGrpSpPr/>
            <p:nvPr/>
          </p:nvGrpSpPr>
          <p:grpSpPr>
            <a:xfrm>
              <a:off x="4816929" y="1701815"/>
              <a:ext cx="2188028" cy="4133645"/>
              <a:chOff x="4718958" y="2160274"/>
              <a:chExt cx="2188028" cy="4133645"/>
            </a:xfrm>
          </p:grpSpPr>
          <p:sp>
            <p:nvSpPr>
              <p:cNvPr id="12" name="Rounded Rectangle 11">
                <a:extLst>
                  <a:ext uri="{FF2B5EF4-FFF2-40B4-BE49-F238E27FC236}">
                    <a16:creationId xmlns:a16="http://schemas.microsoft.com/office/drawing/2014/main" id="{1CEF79E4-B4BD-03CA-1100-479AF04216D0}"/>
                  </a:ext>
                </a:extLst>
              </p:cNvPr>
              <p:cNvSpPr/>
              <p:nvPr/>
            </p:nvSpPr>
            <p:spPr>
              <a:xfrm>
                <a:off x="4718958" y="2160274"/>
                <a:ext cx="2188028" cy="4133645"/>
              </a:xfrm>
              <a:prstGeom prst="roundRect">
                <a:avLst/>
              </a:prstGeom>
              <a:solidFill>
                <a:schemeClr val="tx1"/>
              </a:solidFill>
              <a:effectLst>
                <a:outerShdw blurRad="50800" dist="50800" dir="5400000" algn="ct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E47672-1E0E-0D89-447F-119E145729D0}"/>
                  </a:ext>
                </a:extLst>
              </p:cNvPr>
              <p:cNvSpPr/>
              <p:nvPr/>
            </p:nvSpPr>
            <p:spPr>
              <a:xfrm>
                <a:off x="5108263" y="2469864"/>
                <a:ext cx="1584779" cy="564250"/>
              </a:xfrm>
              <a:prstGeom prst="rect">
                <a:avLst/>
              </a:prstGeom>
              <a:solidFill>
                <a:schemeClr val="bg1"/>
              </a:solidFill>
              <a:effectLst>
                <a:outerShdw blurRad="50800" dist="50800" dir="5400000" algn="ct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8ABEE09-866F-8F0B-808E-393F8E75E065}"/>
                  </a:ext>
                </a:extLst>
              </p:cNvPr>
              <p:cNvSpPr/>
              <p:nvPr/>
            </p:nvSpPr>
            <p:spPr>
              <a:xfrm>
                <a:off x="5051829" y="3204919"/>
                <a:ext cx="1641213" cy="779348"/>
              </a:xfrm>
              <a:prstGeom prst="rect">
                <a:avLst/>
              </a:prstGeom>
              <a:solidFill>
                <a:schemeClr val="bg1"/>
              </a:solidFill>
              <a:effectLst>
                <a:outerShdw blurRad="50800" dist="50800" dir="5400000" algn="ct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D71DEB3-5AD4-630C-4C96-8DE03FE7D43A}"/>
                  </a:ext>
                </a:extLst>
              </p:cNvPr>
              <p:cNvSpPr txBox="1"/>
              <p:nvPr/>
            </p:nvSpPr>
            <p:spPr>
              <a:xfrm>
                <a:off x="5129785" y="3328268"/>
                <a:ext cx="1563257" cy="584775"/>
              </a:xfrm>
              <a:prstGeom prst="rect">
                <a:avLst/>
              </a:prstGeom>
              <a:noFill/>
            </p:spPr>
            <p:txBody>
              <a:bodyPr wrap="square" rtlCol="0">
                <a:spAutoFit/>
              </a:bodyPr>
              <a:lstStyle/>
              <a:p>
                <a:pPr algn="ctr"/>
                <a:r>
                  <a:rPr lang="en-US" sz="3200" b="1" dirty="0" err="1">
                    <a:solidFill>
                      <a:schemeClr val="tx2">
                        <a:lumMod val="75000"/>
                        <a:lumOff val="25000"/>
                      </a:schemeClr>
                    </a:solidFill>
                  </a:rPr>
                  <a:t>Sodapy</a:t>
                </a:r>
                <a:endParaRPr lang="en-US" sz="3200" b="1" dirty="0">
                  <a:solidFill>
                    <a:schemeClr val="tx2">
                      <a:lumMod val="75000"/>
                      <a:lumOff val="25000"/>
                    </a:schemeClr>
                  </a:solidFill>
                </a:endParaRPr>
              </a:p>
            </p:txBody>
          </p:sp>
          <p:sp>
            <p:nvSpPr>
              <p:cNvPr id="16" name="Oval 15">
                <a:extLst>
                  <a:ext uri="{FF2B5EF4-FFF2-40B4-BE49-F238E27FC236}">
                    <a16:creationId xmlns:a16="http://schemas.microsoft.com/office/drawing/2014/main" id="{DE0DB4E3-B4C9-08EF-BF0C-DA7A517DF6BF}"/>
                  </a:ext>
                </a:extLst>
              </p:cNvPr>
              <p:cNvSpPr/>
              <p:nvPr/>
            </p:nvSpPr>
            <p:spPr>
              <a:xfrm>
                <a:off x="5108261" y="4768202"/>
                <a:ext cx="1364550" cy="1391448"/>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3FB3DC-69E5-4160-F179-8B6D1B2DEB77}"/>
                  </a:ext>
                </a:extLst>
              </p:cNvPr>
              <p:cNvSpPr/>
              <p:nvPr/>
            </p:nvSpPr>
            <p:spPr>
              <a:xfrm>
                <a:off x="5051833" y="4155377"/>
                <a:ext cx="1641209" cy="634395"/>
              </a:xfrm>
              <a:prstGeom prst="rect">
                <a:avLst/>
              </a:prstGeom>
              <a:solidFill>
                <a:schemeClr val="bg1"/>
              </a:solidFill>
              <a:effectLst>
                <a:outerShdw blurRad="50800" dist="50800" dir="5400000" algn="ct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AE78C6A-5663-F8F8-D7A0-910766100BE5}"/>
                  </a:ext>
                </a:extLst>
              </p:cNvPr>
              <p:cNvSpPr txBox="1"/>
              <p:nvPr/>
            </p:nvSpPr>
            <p:spPr>
              <a:xfrm>
                <a:off x="5114194" y="4083847"/>
                <a:ext cx="1358617" cy="584775"/>
              </a:xfrm>
              <a:prstGeom prst="rect">
                <a:avLst/>
              </a:prstGeom>
              <a:noFill/>
            </p:spPr>
            <p:txBody>
              <a:bodyPr wrap="square" rtlCol="0">
                <a:spAutoFit/>
              </a:bodyPr>
              <a:lstStyle/>
              <a:p>
                <a:pPr algn="ctr"/>
                <a:r>
                  <a:rPr lang="en-US" sz="3200" b="1" dirty="0">
                    <a:solidFill>
                      <a:schemeClr val="tx2">
                        <a:lumMod val="75000"/>
                        <a:lumOff val="25000"/>
                      </a:schemeClr>
                    </a:solidFill>
                  </a:rPr>
                  <a:t>2.2.0</a:t>
                </a:r>
              </a:p>
            </p:txBody>
          </p:sp>
          <p:sp>
            <p:nvSpPr>
              <p:cNvPr id="19" name="TextBox 18">
                <a:extLst>
                  <a:ext uri="{FF2B5EF4-FFF2-40B4-BE49-F238E27FC236}">
                    <a16:creationId xmlns:a16="http://schemas.microsoft.com/office/drawing/2014/main" id="{A26C4ADD-D5D4-CAA8-7C3E-9DFC3E203993}"/>
                  </a:ext>
                </a:extLst>
              </p:cNvPr>
              <p:cNvSpPr txBox="1"/>
              <p:nvPr/>
            </p:nvSpPr>
            <p:spPr>
              <a:xfrm>
                <a:off x="5129785" y="2502976"/>
                <a:ext cx="1428866" cy="400110"/>
              </a:xfrm>
              <a:prstGeom prst="rect">
                <a:avLst/>
              </a:prstGeom>
              <a:noFill/>
            </p:spPr>
            <p:txBody>
              <a:bodyPr wrap="square" rtlCol="0">
                <a:spAutoFit/>
              </a:bodyPr>
              <a:lstStyle/>
              <a:p>
                <a:pPr algn="ctr"/>
                <a:r>
                  <a:rPr lang="en-US" sz="2000" b="1" dirty="0">
                    <a:solidFill>
                      <a:schemeClr val="tx2">
                        <a:lumMod val="75000"/>
                        <a:lumOff val="25000"/>
                      </a:schemeClr>
                    </a:solidFill>
                  </a:rPr>
                  <a:t>pip install</a:t>
                </a:r>
              </a:p>
            </p:txBody>
          </p:sp>
        </p:grpSp>
        <p:pic>
          <p:nvPicPr>
            <p:cNvPr id="20" name="Graphic 19" descr="Programmer female with solid fill">
              <a:extLst>
                <a:ext uri="{FF2B5EF4-FFF2-40B4-BE49-F238E27FC236}">
                  <a16:creationId xmlns:a16="http://schemas.microsoft.com/office/drawing/2014/main" id="{70672A97-851A-1AFB-6A40-338CF9EF7E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3528" y="1863239"/>
              <a:ext cx="3216729" cy="3216729"/>
            </a:xfrm>
            <a:prstGeom prst="rect">
              <a:avLst/>
            </a:prstGeom>
          </p:spPr>
        </p:pic>
        <p:cxnSp>
          <p:nvCxnSpPr>
            <p:cNvPr id="25" name="Straight Arrow Connector 24">
              <a:extLst>
                <a:ext uri="{FF2B5EF4-FFF2-40B4-BE49-F238E27FC236}">
                  <a16:creationId xmlns:a16="http://schemas.microsoft.com/office/drawing/2014/main" id="{2CFE93C8-F5C4-7286-4679-A2D526699129}"/>
                </a:ext>
              </a:extLst>
            </p:cNvPr>
            <p:cNvCxnSpPr>
              <a:cxnSpLocks/>
            </p:cNvCxnSpPr>
            <p:nvPr/>
          </p:nvCxnSpPr>
          <p:spPr>
            <a:xfrm>
              <a:off x="2547257" y="2575655"/>
              <a:ext cx="2103119" cy="0"/>
            </a:xfrm>
            <a:prstGeom prst="straightConnector1">
              <a:avLst/>
            </a:prstGeom>
            <a:ln w="66675">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E2128682-EA65-C55D-B589-4923C6BC0FC9}"/>
                </a:ext>
              </a:extLst>
            </p:cNvPr>
            <p:cNvCxnSpPr>
              <a:cxnSpLocks/>
            </p:cNvCxnSpPr>
            <p:nvPr/>
          </p:nvCxnSpPr>
          <p:spPr>
            <a:xfrm>
              <a:off x="7004957" y="2462139"/>
              <a:ext cx="2090057" cy="0"/>
            </a:xfrm>
            <a:prstGeom prst="straightConnector1">
              <a:avLst/>
            </a:prstGeom>
            <a:ln w="66675">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E0D4842E-0879-5A50-11CF-DB60700CBF04}"/>
                </a:ext>
              </a:extLst>
            </p:cNvPr>
            <p:cNvCxnSpPr>
              <a:cxnSpLocks/>
            </p:cNvCxnSpPr>
            <p:nvPr/>
          </p:nvCxnSpPr>
          <p:spPr>
            <a:xfrm flipH="1" flipV="1">
              <a:off x="7183755" y="3420174"/>
              <a:ext cx="2074544" cy="17652"/>
            </a:xfrm>
            <a:prstGeom prst="straightConnector1">
              <a:avLst/>
            </a:prstGeom>
            <a:ln w="66675">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ED7EACDE-C9DF-A0A0-059C-8383EC3F5D48}"/>
                </a:ext>
              </a:extLst>
            </p:cNvPr>
            <p:cNvCxnSpPr>
              <a:cxnSpLocks/>
            </p:cNvCxnSpPr>
            <p:nvPr/>
          </p:nvCxnSpPr>
          <p:spPr>
            <a:xfrm flipH="1" flipV="1">
              <a:off x="2730941" y="3350548"/>
              <a:ext cx="2074544" cy="17652"/>
            </a:xfrm>
            <a:prstGeom prst="straightConnector1">
              <a:avLst/>
            </a:prstGeom>
            <a:ln w="66675">
              <a:solidFill>
                <a:schemeClr val="bg1"/>
              </a:solidFill>
              <a:tailEnd type="triangle"/>
            </a:ln>
          </p:spPr>
          <p:style>
            <a:lnRef idx="2">
              <a:schemeClr val="dk1"/>
            </a:lnRef>
            <a:fillRef idx="0">
              <a:schemeClr val="dk1"/>
            </a:fillRef>
            <a:effectRef idx="1">
              <a:schemeClr val="dk1"/>
            </a:effectRef>
            <a:fontRef idx="minor">
              <a:schemeClr val="tx1"/>
            </a:fontRef>
          </p:style>
        </p:cxnSp>
      </p:grpSp>
      <p:sp>
        <p:nvSpPr>
          <p:cNvPr id="37" name="Rectangle 36">
            <a:extLst>
              <a:ext uri="{FF2B5EF4-FFF2-40B4-BE49-F238E27FC236}">
                <a16:creationId xmlns:a16="http://schemas.microsoft.com/office/drawing/2014/main" id="{940AA4D8-8990-A6F1-38FC-8E608FF620A8}"/>
              </a:ext>
            </a:extLst>
          </p:cNvPr>
          <p:cNvSpPr/>
          <p:nvPr/>
        </p:nvSpPr>
        <p:spPr>
          <a:xfrm>
            <a:off x="1469571" y="4033676"/>
            <a:ext cx="1261370" cy="8648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92B1F578-9E71-710F-4AA2-0A97300F2F9F}"/>
              </a:ext>
            </a:extLst>
          </p:cNvPr>
          <p:cNvSpPr txBox="1"/>
          <p:nvPr/>
        </p:nvSpPr>
        <p:spPr>
          <a:xfrm>
            <a:off x="1596131" y="4210163"/>
            <a:ext cx="1114412"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Team #3</a:t>
            </a:r>
          </a:p>
        </p:txBody>
      </p:sp>
      <p:pic>
        <p:nvPicPr>
          <p:cNvPr id="39" name="Picture 38" descr="A screen shot of a device&#10;&#10;Description automatically generated">
            <a:extLst>
              <a:ext uri="{FF2B5EF4-FFF2-40B4-BE49-F238E27FC236}">
                <a16:creationId xmlns:a16="http://schemas.microsoft.com/office/drawing/2014/main" id="{232F7066-62B8-97EC-A6F3-EE447F2398D4}"/>
              </a:ext>
            </a:extLst>
          </p:cNvPr>
          <p:cNvPicPr>
            <a:picLocks noChangeAspect="1"/>
          </p:cNvPicPr>
          <p:nvPr/>
        </p:nvPicPr>
        <p:blipFill>
          <a:blip r:embed="rId7"/>
          <a:stretch>
            <a:fillRect/>
          </a:stretch>
        </p:blipFill>
        <p:spPr>
          <a:xfrm>
            <a:off x="-8285311" y="2261132"/>
            <a:ext cx="7772400" cy="2927958"/>
          </a:xfrm>
          <a:prstGeom prst="rect">
            <a:avLst/>
          </a:prstGeom>
        </p:spPr>
      </p:pic>
      <p:grpSp>
        <p:nvGrpSpPr>
          <p:cNvPr id="40" name="Group 39">
            <a:extLst>
              <a:ext uri="{FF2B5EF4-FFF2-40B4-BE49-F238E27FC236}">
                <a16:creationId xmlns:a16="http://schemas.microsoft.com/office/drawing/2014/main" id="{A5C2B987-AB37-1FBE-7EFD-3215D71BBFD4}"/>
              </a:ext>
            </a:extLst>
          </p:cNvPr>
          <p:cNvGrpSpPr/>
          <p:nvPr/>
        </p:nvGrpSpPr>
        <p:grpSpPr>
          <a:xfrm>
            <a:off x="12819211" y="419643"/>
            <a:ext cx="8493415" cy="6036365"/>
            <a:chOff x="3220278" y="231913"/>
            <a:chExt cx="8493415" cy="6036365"/>
          </a:xfrm>
        </p:grpSpPr>
        <p:sp>
          <p:nvSpPr>
            <p:cNvPr id="41" name="TextBox 40">
              <a:extLst>
                <a:ext uri="{FF2B5EF4-FFF2-40B4-BE49-F238E27FC236}">
                  <a16:creationId xmlns:a16="http://schemas.microsoft.com/office/drawing/2014/main" id="{FDA7DD1B-E169-B861-CC2B-EFD74D76BBA4}"/>
                </a:ext>
              </a:extLst>
            </p:cNvPr>
            <p:cNvSpPr txBox="1"/>
            <p:nvPr/>
          </p:nvSpPr>
          <p:spPr>
            <a:xfrm>
              <a:off x="4189576" y="231913"/>
              <a:ext cx="6743468" cy="1600438"/>
            </a:xfrm>
            <a:prstGeom prst="rect">
              <a:avLst/>
            </a:prstGeom>
            <a:noFill/>
          </p:spPr>
          <p:txBody>
            <a:bodyPr wrap="square" rtlCol="0">
              <a:spAutoFit/>
            </a:bodyPr>
            <a:lstStyle/>
            <a:p>
              <a:pPr algn="ctr"/>
              <a:r>
                <a:rPr lang="en-US" sz="4400" dirty="0">
                  <a:solidFill>
                    <a:schemeClr val="bg1"/>
                  </a:solidFill>
                  <a:latin typeface="Times New Roman" panose="02020603050405020304" pitchFamily="18" charset="0"/>
                  <a:cs typeface="Times New Roman" panose="02020603050405020304" pitchFamily="18" charset="0"/>
                </a:rPr>
                <a:t>Incidents volume overtime?</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pic>
          <p:nvPicPr>
            <p:cNvPr id="42" name="Picture 41" descr="A graph showing the growth of a baby&#10;&#10;Description automatically generated">
              <a:extLst>
                <a:ext uri="{FF2B5EF4-FFF2-40B4-BE49-F238E27FC236}">
                  <a16:creationId xmlns:a16="http://schemas.microsoft.com/office/drawing/2014/main" id="{85A8E560-B9B6-7C37-E669-D2886BE8325E}"/>
                </a:ext>
              </a:extLst>
            </p:cNvPr>
            <p:cNvPicPr>
              <a:picLocks noChangeAspect="1"/>
            </p:cNvPicPr>
            <p:nvPr/>
          </p:nvPicPr>
          <p:blipFill>
            <a:blip r:embed="rId8"/>
            <a:stretch>
              <a:fillRect/>
            </a:stretch>
          </p:blipFill>
          <p:spPr>
            <a:xfrm>
              <a:off x="3220278" y="1457739"/>
              <a:ext cx="8493415" cy="4810539"/>
            </a:xfrm>
            <a:prstGeom prst="rect">
              <a:avLst/>
            </a:prstGeom>
          </p:spPr>
        </p:pic>
      </p:grpSp>
    </p:spTree>
    <p:extLst>
      <p:ext uri="{BB962C8B-B14F-4D97-AF65-F5344CB8AC3E}">
        <p14:creationId xmlns:p14="http://schemas.microsoft.com/office/powerpoint/2010/main" val="849375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650538" y="0"/>
            <a:ext cx="11094287"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59560001-EF14-A5F4-5575-9848EF3EF76B}"/>
              </a:ext>
            </a:extLst>
          </p:cNvPr>
          <p:cNvGrpSpPr/>
          <p:nvPr/>
        </p:nvGrpSpPr>
        <p:grpSpPr>
          <a:xfrm>
            <a:off x="3220278" y="231913"/>
            <a:ext cx="8493415" cy="6036365"/>
            <a:chOff x="3220278" y="231913"/>
            <a:chExt cx="8493415" cy="6036365"/>
          </a:xfrm>
        </p:grpSpPr>
        <p:sp>
          <p:nvSpPr>
            <p:cNvPr id="3" name="TextBox 2">
              <a:extLst>
                <a:ext uri="{FF2B5EF4-FFF2-40B4-BE49-F238E27FC236}">
                  <a16:creationId xmlns:a16="http://schemas.microsoft.com/office/drawing/2014/main" id="{6C5C41D2-D150-9F23-09FB-0F30504A11B0}"/>
                </a:ext>
              </a:extLst>
            </p:cNvPr>
            <p:cNvSpPr txBox="1"/>
            <p:nvPr/>
          </p:nvSpPr>
          <p:spPr>
            <a:xfrm>
              <a:off x="4189576" y="231913"/>
              <a:ext cx="6743468" cy="1600438"/>
            </a:xfrm>
            <a:prstGeom prst="rect">
              <a:avLst/>
            </a:prstGeom>
            <a:noFill/>
          </p:spPr>
          <p:txBody>
            <a:bodyPr wrap="square" rtlCol="0">
              <a:spAutoFit/>
            </a:bodyPr>
            <a:lstStyle/>
            <a:p>
              <a:pPr algn="ctr"/>
              <a:r>
                <a:rPr lang="en-US" sz="4400" dirty="0">
                  <a:solidFill>
                    <a:schemeClr val="bg1"/>
                  </a:solidFill>
                  <a:latin typeface="Times New Roman" panose="02020603050405020304" pitchFamily="18" charset="0"/>
                  <a:cs typeface="Times New Roman" panose="02020603050405020304" pitchFamily="18" charset="0"/>
                </a:rPr>
                <a:t>Incidents Volume Overtime?</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pic>
          <p:nvPicPr>
            <p:cNvPr id="6" name="Picture 5" descr="A graph showing the growth of a baby&#10;&#10;Description automatically generated">
              <a:extLst>
                <a:ext uri="{FF2B5EF4-FFF2-40B4-BE49-F238E27FC236}">
                  <a16:creationId xmlns:a16="http://schemas.microsoft.com/office/drawing/2014/main" id="{E1679403-E89F-ED21-FB30-9DFD4F9E0510}"/>
                </a:ext>
              </a:extLst>
            </p:cNvPr>
            <p:cNvPicPr>
              <a:picLocks noChangeAspect="1"/>
            </p:cNvPicPr>
            <p:nvPr/>
          </p:nvPicPr>
          <p:blipFill>
            <a:blip r:embed="rId3"/>
            <a:stretch>
              <a:fillRect/>
            </a:stretch>
          </p:blipFill>
          <p:spPr>
            <a:xfrm>
              <a:off x="3220278" y="1457739"/>
              <a:ext cx="8493415" cy="4810539"/>
            </a:xfrm>
            <a:prstGeom prst="rect">
              <a:avLst/>
            </a:prstGeom>
          </p:spPr>
        </p:pic>
      </p:grpSp>
      <p:grpSp>
        <p:nvGrpSpPr>
          <p:cNvPr id="11" name="Group 10">
            <a:extLst>
              <a:ext uri="{FF2B5EF4-FFF2-40B4-BE49-F238E27FC236}">
                <a16:creationId xmlns:a16="http://schemas.microsoft.com/office/drawing/2014/main" id="{CB50754E-FDEB-8B37-E78B-658D806C0F66}"/>
              </a:ext>
            </a:extLst>
          </p:cNvPr>
          <p:cNvGrpSpPr/>
          <p:nvPr/>
        </p:nvGrpSpPr>
        <p:grpSpPr>
          <a:xfrm>
            <a:off x="-8202972" y="320704"/>
            <a:ext cx="7865593" cy="5680874"/>
            <a:chOff x="3220278" y="-121609"/>
            <a:chExt cx="8493415" cy="6389887"/>
          </a:xfrm>
        </p:grpSpPr>
        <p:sp>
          <p:nvSpPr>
            <p:cNvPr id="12" name="TextBox 11">
              <a:extLst>
                <a:ext uri="{FF2B5EF4-FFF2-40B4-BE49-F238E27FC236}">
                  <a16:creationId xmlns:a16="http://schemas.microsoft.com/office/drawing/2014/main" id="{6646CF0A-5DC1-EDC0-31A5-7AFAAF3BA1C2}"/>
                </a:ext>
              </a:extLst>
            </p:cNvPr>
            <p:cNvSpPr txBox="1"/>
            <p:nvPr/>
          </p:nvSpPr>
          <p:spPr>
            <a:xfrm>
              <a:off x="4217004" y="-121609"/>
              <a:ext cx="6743468" cy="1600439"/>
            </a:xfrm>
            <a:prstGeom prst="rect">
              <a:avLst/>
            </a:prstGeom>
            <a:noFill/>
          </p:spPr>
          <p:txBody>
            <a:bodyPr wrap="square" rtlCol="0">
              <a:spAutoFit/>
            </a:bodyPr>
            <a:lstStyle/>
            <a:p>
              <a:pPr algn="ctr"/>
              <a:r>
                <a:rPr lang="en-US" sz="4400" dirty="0">
                  <a:solidFill>
                    <a:schemeClr val="bg1"/>
                  </a:solidFill>
                  <a:latin typeface="Times New Roman" panose="02020603050405020304" pitchFamily="18" charset="0"/>
                  <a:cs typeface="Times New Roman" panose="02020603050405020304" pitchFamily="18" charset="0"/>
                </a:rPr>
                <a:t>Incidents volume overtime?</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pic>
          <p:nvPicPr>
            <p:cNvPr id="13" name="Picture 12" descr="A graph showing the growth of a baby&#10;&#10;Description automatically generated">
              <a:extLst>
                <a:ext uri="{FF2B5EF4-FFF2-40B4-BE49-F238E27FC236}">
                  <a16:creationId xmlns:a16="http://schemas.microsoft.com/office/drawing/2014/main" id="{6DD05A07-ACB0-C210-088B-380E61DD5FCA}"/>
                </a:ext>
              </a:extLst>
            </p:cNvPr>
            <p:cNvPicPr>
              <a:picLocks noChangeAspect="1"/>
            </p:cNvPicPr>
            <p:nvPr/>
          </p:nvPicPr>
          <p:blipFill>
            <a:blip r:embed="rId3"/>
            <a:stretch>
              <a:fillRect/>
            </a:stretch>
          </p:blipFill>
          <p:spPr>
            <a:xfrm>
              <a:off x="3220278" y="1457739"/>
              <a:ext cx="8493415" cy="4810539"/>
            </a:xfrm>
            <a:prstGeom prst="rect">
              <a:avLst/>
            </a:prstGeom>
          </p:spPr>
        </p:pic>
      </p:grpSp>
    </p:spTree>
    <p:extLst>
      <p:ext uri="{BB962C8B-B14F-4D97-AF65-F5344CB8AC3E}">
        <p14:creationId xmlns:p14="http://schemas.microsoft.com/office/powerpoint/2010/main" val="1598585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599738" y="1"/>
            <a:ext cx="11094287"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F9F2AF3-8B0C-73E1-C1AF-336D19DAB43F}"/>
              </a:ext>
            </a:extLst>
          </p:cNvPr>
          <p:cNvGrpSpPr/>
          <p:nvPr/>
        </p:nvGrpSpPr>
        <p:grpSpPr>
          <a:xfrm>
            <a:off x="2668817" y="143590"/>
            <a:ext cx="9925100" cy="6570819"/>
            <a:chOff x="2643417" y="158211"/>
            <a:chExt cx="9925100" cy="6570819"/>
          </a:xfrm>
        </p:grpSpPr>
        <p:sp>
          <p:nvSpPr>
            <p:cNvPr id="3" name="TextBox 2">
              <a:extLst>
                <a:ext uri="{FF2B5EF4-FFF2-40B4-BE49-F238E27FC236}">
                  <a16:creationId xmlns:a16="http://schemas.microsoft.com/office/drawing/2014/main" id="{6C5C41D2-D150-9F23-09FB-0F30504A11B0}"/>
                </a:ext>
              </a:extLst>
            </p:cNvPr>
            <p:cNvSpPr txBox="1"/>
            <p:nvPr/>
          </p:nvSpPr>
          <p:spPr>
            <a:xfrm>
              <a:off x="2643417" y="158211"/>
              <a:ext cx="9925100" cy="1538883"/>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Top 10 Complaint Types In NYC?</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pic>
          <p:nvPicPr>
            <p:cNvPr id="7" name="Picture 6" descr="A graph of a complaint type&#10;&#10;Description automatically generated">
              <a:extLst>
                <a:ext uri="{FF2B5EF4-FFF2-40B4-BE49-F238E27FC236}">
                  <a16:creationId xmlns:a16="http://schemas.microsoft.com/office/drawing/2014/main" id="{1295C614-BA61-DB57-41F5-C7A301441206}"/>
                </a:ext>
              </a:extLst>
            </p:cNvPr>
            <p:cNvPicPr>
              <a:picLocks noChangeAspect="1"/>
            </p:cNvPicPr>
            <p:nvPr/>
          </p:nvPicPr>
          <p:blipFill>
            <a:blip r:embed="rId3"/>
            <a:stretch>
              <a:fillRect/>
            </a:stretch>
          </p:blipFill>
          <p:spPr>
            <a:xfrm>
              <a:off x="2768924" y="1151973"/>
              <a:ext cx="9674087" cy="5577057"/>
            </a:xfrm>
            <a:prstGeom prst="rect">
              <a:avLst/>
            </a:prstGeom>
          </p:spPr>
        </p:pic>
      </p:grpSp>
      <p:grpSp>
        <p:nvGrpSpPr>
          <p:cNvPr id="9" name="Group 8">
            <a:extLst>
              <a:ext uri="{FF2B5EF4-FFF2-40B4-BE49-F238E27FC236}">
                <a16:creationId xmlns:a16="http://schemas.microsoft.com/office/drawing/2014/main" id="{C95EDB29-5D3A-9E73-90D5-16FD8ABB3FF4}"/>
              </a:ext>
            </a:extLst>
          </p:cNvPr>
          <p:cNvGrpSpPr/>
          <p:nvPr/>
        </p:nvGrpSpPr>
        <p:grpSpPr>
          <a:xfrm>
            <a:off x="-10285017" y="143590"/>
            <a:ext cx="9925100" cy="6570819"/>
            <a:chOff x="2643417" y="158211"/>
            <a:chExt cx="9925100" cy="6570819"/>
          </a:xfrm>
        </p:grpSpPr>
        <p:sp>
          <p:nvSpPr>
            <p:cNvPr id="10" name="TextBox 9">
              <a:extLst>
                <a:ext uri="{FF2B5EF4-FFF2-40B4-BE49-F238E27FC236}">
                  <a16:creationId xmlns:a16="http://schemas.microsoft.com/office/drawing/2014/main" id="{9D796058-3649-AAC2-19B6-E753B6A65C9A}"/>
                </a:ext>
              </a:extLst>
            </p:cNvPr>
            <p:cNvSpPr txBox="1"/>
            <p:nvPr/>
          </p:nvSpPr>
          <p:spPr>
            <a:xfrm>
              <a:off x="2643417" y="158211"/>
              <a:ext cx="9925100" cy="1538883"/>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Top 10 Complaint Types in NYC?</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pic>
          <p:nvPicPr>
            <p:cNvPr id="11" name="Picture 10" descr="A graph of a complaint type&#10;&#10;Description automatically generated">
              <a:extLst>
                <a:ext uri="{FF2B5EF4-FFF2-40B4-BE49-F238E27FC236}">
                  <a16:creationId xmlns:a16="http://schemas.microsoft.com/office/drawing/2014/main" id="{9226DCC1-206D-ED06-D8FB-431FF8729F77}"/>
                </a:ext>
              </a:extLst>
            </p:cNvPr>
            <p:cNvPicPr>
              <a:picLocks noChangeAspect="1"/>
            </p:cNvPicPr>
            <p:nvPr/>
          </p:nvPicPr>
          <p:blipFill>
            <a:blip r:embed="rId3"/>
            <a:stretch>
              <a:fillRect/>
            </a:stretch>
          </p:blipFill>
          <p:spPr>
            <a:xfrm>
              <a:off x="2768924" y="1151973"/>
              <a:ext cx="9674087" cy="5577057"/>
            </a:xfrm>
            <a:prstGeom prst="rect">
              <a:avLst/>
            </a:prstGeom>
          </p:spPr>
        </p:pic>
      </p:grpSp>
    </p:spTree>
    <p:extLst>
      <p:ext uri="{BB962C8B-B14F-4D97-AF65-F5344CB8AC3E}">
        <p14:creationId xmlns:p14="http://schemas.microsoft.com/office/powerpoint/2010/main" val="400422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599738" y="1"/>
            <a:ext cx="11094287"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1802296" y="291547"/>
            <a:ext cx="10766221" cy="1538883"/>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Top 10 Complaint Types (first quarter of this year)</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6" name="Picture 5" descr="A graph of different types of types&#10;&#10;Description automatically generated">
            <a:extLst>
              <a:ext uri="{FF2B5EF4-FFF2-40B4-BE49-F238E27FC236}">
                <a16:creationId xmlns:a16="http://schemas.microsoft.com/office/drawing/2014/main" id="{8B5B0301-3A7E-C727-4F36-366D37962E06}"/>
              </a:ext>
            </a:extLst>
          </p:cNvPr>
          <p:cNvPicPr>
            <a:picLocks noChangeAspect="1"/>
          </p:cNvPicPr>
          <p:nvPr/>
        </p:nvPicPr>
        <p:blipFill>
          <a:blip r:embed="rId3"/>
          <a:stretch>
            <a:fillRect/>
          </a:stretch>
        </p:blipFill>
        <p:spPr>
          <a:xfrm>
            <a:off x="2729948" y="1070914"/>
            <a:ext cx="9664611" cy="5495539"/>
          </a:xfrm>
          <a:prstGeom prst="rect">
            <a:avLst/>
          </a:prstGeom>
        </p:spPr>
      </p:pic>
    </p:spTree>
    <p:extLst>
      <p:ext uri="{BB962C8B-B14F-4D97-AF65-F5344CB8AC3E}">
        <p14:creationId xmlns:p14="http://schemas.microsoft.com/office/powerpoint/2010/main" val="1156404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0" y="0"/>
            <a:ext cx="12694025"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5163911" y="0"/>
            <a:ext cx="7205889" cy="2277547"/>
          </a:xfrm>
          <a:prstGeom prst="rect">
            <a:avLst/>
          </a:prstGeom>
          <a:noFill/>
        </p:spPr>
        <p:txBody>
          <a:bodyPr wrap="square" rtlCol="0">
            <a:spAutoFit/>
          </a:bodyPr>
          <a:lstStyle/>
          <a:p>
            <a:pPr algn="ctr"/>
            <a:r>
              <a:rPr lang="en-US" sz="4400" dirty="0">
                <a:solidFill>
                  <a:schemeClr val="bg1"/>
                </a:solidFill>
                <a:latin typeface="Times New Roman" panose="02020603050405020304" pitchFamily="18" charset="0"/>
                <a:cs typeface="Times New Roman" panose="02020603050405020304" pitchFamily="18" charset="0"/>
              </a:rPr>
              <a:t>Top 10 Average Response Time</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15" name="Picture 14" descr="A screenshot of a graph&#10;&#10;Description automatically generated">
            <a:extLst>
              <a:ext uri="{FF2B5EF4-FFF2-40B4-BE49-F238E27FC236}">
                <a16:creationId xmlns:a16="http://schemas.microsoft.com/office/drawing/2014/main" id="{C295444C-7C82-A945-425C-B3513C43A35C}"/>
              </a:ext>
            </a:extLst>
          </p:cNvPr>
          <p:cNvPicPr>
            <a:picLocks noChangeAspect="1"/>
          </p:cNvPicPr>
          <p:nvPr/>
        </p:nvPicPr>
        <p:blipFill>
          <a:blip r:embed="rId3"/>
          <a:stretch>
            <a:fillRect/>
          </a:stretch>
        </p:blipFill>
        <p:spPr>
          <a:xfrm>
            <a:off x="0" y="0"/>
            <a:ext cx="5163911" cy="3213100"/>
          </a:xfrm>
          <a:prstGeom prst="rect">
            <a:avLst/>
          </a:prstGeom>
        </p:spPr>
      </p:pic>
      <p:pic>
        <p:nvPicPr>
          <p:cNvPr id="17" name="Picture 16" descr="A screenshot of a phone&#10;&#10;Description automatically generated">
            <a:extLst>
              <a:ext uri="{FF2B5EF4-FFF2-40B4-BE49-F238E27FC236}">
                <a16:creationId xmlns:a16="http://schemas.microsoft.com/office/drawing/2014/main" id="{771B9B16-7E1A-0D03-72EA-937FDBA04EA8}"/>
              </a:ext>
            </a:extLst>
          </p:cNvPr>
          <p:cNvPicPr>
            <a:picLocks noChangeAspect="1"/>
          </p:cNvPicPr>
          <p:nvPr/>
        </p:nvPicPr>
        <p:blipFill>
          <a:blip r:embed="rId4"/>
          <a:stretch>
            <a:fillRect/>
          </a:stretch>
        </p:blipFill>
        <p:spPr>
          <a:xfrm>
            <a:off x="1358900" y="3308349"/>
            <a:ext cx="3060699" cy="3581400"/>
          </a:xfrm>
          <a:prstGeom prst="rect">
            <a:avLst/>
          </a:prstGeom>
        </p:spPr>
      </p:pic>
      <p:pic>
        <p:nvPicPr>
          <p:cNvPr id="8" name="Picture 7" descr="A graph of a number of objects&#10;&#10;Description automatically generated with medium confidence">
            <a:extLst>
              <a:ext uri="{FF2B5EF4-FFF2-40B4-BE49-F238E27FC236}">
                <a16:creationId xmlns:a16="http://schemas.microsoft.com/office/drawing/2014/main" id="{E3606416-6EB4-DB26-87D7-E2DEF8E6D5E1}"/>
              </a:ext>
            </a:extLst>
          </p:cNvPr>
          <p:cNvPicPr>
            <a:picLocks noChangeAspect="1"/>
          </p:cNvPicPr>
          <p:nvPr/>
        </p:nvPicPr>
        <p:blipFill>
          <a:blip r:embed="rId5"/>
          <a:stretch>
            <a:fillRect/>
          </a:stretch>
        </p:blipFill>
        <p:spPr>
          <a:xfrm>
            <a:off x="4844143" y="1527695"/>
            <a:ext cx="7849882" cy="5330305"/>
          </a:xfrm>
          <a:prstGeom prst="rect">
            <a:avLst/>
          </a:prstGeom>
        </p:spPr>
      </p:pic>
    </p:spTree>
    <p:extLst>
      <p:ext uri="{BB962C8B-B14F-4D97-AF65-F5344CB8AC3E}">
        <p14:creationId xmlns:p14="http://schemas.microsoft.com/office/powerpoint/2010/main" val="2854851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4483</TotalTime>
  <Words>928</Words>
  <Application>Microsoft Macintosh PowerPoint</Application>
  <PresentationFormat>Widescreen</PresentationFormat>
  <Paragraphs>184</Paragraphs>
  <Slides>21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-apple-system</vt:lpstr>
      <vt:lpstr>Aptos</vt:lpstr>
      <vt:lpstr>Aptos Display</vt:lpstr>
      <vt:lpstr>Arial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Jazmin Perdomo</dc:creator>
  <cp:lastModifiedBy>Jazmin Perdomo</cp:lastModifiedBy>
  <cp:revision>18</cp:revision>
  <dcterms:created xsi:type="dcterms:W3CDTF">2024-07-24T02:17:09Z</dcterms:created>
  <dcterms:modified xsi:type="dcterms:W3CDTF">2024-07-29T22:31:12Z</dcterms:modified>
</cp:coreProperties>
</file>